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9"/>
  </p:notesMasterIdLst>
  <p:handoutMasterIdLst>
    <p:handoutMasterId r:id="rId30"/>
  </p:handoutMasterIdLst>
  <p:sldIdLst>
    <p:sldId id="256" r:id="rId6"/>
    <p:sldId id="262" r:id="rId7"/>
    <p:sldId id="317" r:id="rId8"/>
    <p:sldId id="335" r:id="rId9"/>
    <p:sldId id="334" r:id="rId10"/>
    <p:sldId id="336" r:id="rId11"/>
    <p:sldId id="321" r:id="rId12"/>
    <p:sldId id="290" r:id="rId13"/>
    <p:sldId id="325" r:id="rId14"/>
    <p:sldId id="328" r:id="rId15"/>
    <p:sldId id="275" r:id="rId16"/>
    <p:sldId id="273" r:id="rId17"/>
    <p:sldId id="330" r:id="rId18"/>
    <p:sldId id="320" r:id="rId19"/>
    <p:sldId id="331" r:id="rId20"/>
    <p:sldId id="293" r:id="rId21"/>
    <p:sldId id="277" r:id="rId22"/>
    <p:sldId id="296" r:id="rId23"/>
    <p:sldId id="269" r:id="rId24"/>
    <p:sldId id="297" r:id="rId25"/>
    <p:sldId id="270" r:id="rId26"/>
    <p:sldId id="301" r:id="rId27"/>
    <p:sldId id="259" r:id="rId28"/>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d Queen" initials="CQ"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DD7"/>
    <a:srgbClr val="003B5C"/>
    <a:srgbClr val="675C53"/>
    <a:srgbClr val="578999"/>
    <a:srgbClr val="092744"/>
    <a:srgbClr val="009789"/>
    <a:srgbClr val="886C44"/>
    <a:srgbClr val="FDA01A"/>
    <a:srgbClr val="6E5F53"/>
    <a:srgbClr val="82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FF905-0FC1-4A25-BAB3-15D10F3DAAA0}" v="1" dt="2021-01-25T22:01:53.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4" autoAdjust="0"/>
    <p:restoredTop sz="71518" autoAdjust="0"/>
  </p:normalViewPr>
  <p:slideViewPr>
    <p:cSldViewPr>
      <p:cViewPr varScale="1">
        <p:scale>
          <a:sx n="85" d="100"/>
          <a:sy n="85" d="100"/>
        </p:scale>
        <p:origin x="22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guin, Christopher P" userId="bccb6857-da91-4df1-9e99-581196ae48ba" providerId="ADAL" clId="{BA2FF905-0FC1-4A25-BAB3-15D10F3DAAA0}"/>
    <pc:docChg chg="modSld">
      <pc:chgData name="Seguin, Christopher P" userId="bccb6857-da91-4df1-9e99-581196ae48ba" providerId="ADAL" clId="{BA2FF905-0FC1-4A25-BAB3-15D10F3DAAA0}" dt="2021-01-25T22:01:53.812" v="0"/>
      <pc:docMkLst>
        <pc:docMk/>
      </pc:docMkLst>
      <pc:sldChg chg="modTransition">
        <pc:chgData name="Seguin, Christopher P" userId="bccb6857-da91-4df1-9e99-581196ae48ba" providerId="ADAL" clId="{BA2FF905-0FC1-4A25-BAB3-15D10F3DAAA0}" dt="2021-01-25T22:01:53.812" v="0"/>
        <pc:sldMkLst>
          <pc:docMk/>
          <pc:sldMk cId="1771092002" sldId="269"/>
        </pc:sldMkLst>
      </pc:sldChg>
      <pc:sldChg chg="modTransition">
        <pc:chgData name="Seguin, Christopher P" userId="bccb6857-da91-4df1-9e99-581196ae48ba" providerId="ADAL" clId="{BA2FF905-0FC1-4A25-BAB3-15D10F3DAAA0}" dt="2021-01-25T22:01:53.812" v="0"/>
        <pc:sldMkLst>
          <pc:docMk/>
          <pc:sldMk cId="4046187269" sldId="270"/>
        </pc:sldMkLst>
      </pc:sldChg>
      <pc:sldChg chg="modTransition">
        <pc:chgData name="Seguin, Christopher P" userId="bccb6857-da91-4df1-9e99-581196ae48ba" providerId="ADAL" clId="{BA2FF905-0FC1-4A25-BAB3-15D10F3DAAA0}" dt="2021-01-25T22:01:53.812" v="0"/>
        <pc:sldMkLst>
          <pc:docMk/>
          <pc:sldMk cId="1423421350" sldId="273"/>
        </pc:sldMkLst>
      </pc:sldChg>
      <pc:sldChg chg="modTransition">
        <pc:chgData name="Seguin, Christopher P" userId="bccb6857-da91-4df1-9e99-581196ae48ba" providerId="ADAL" clId="{BA2FF905-0FC1-4A25-BAB3-15D10F3DAAA0}" dt="2021-01-25T22:01:53.812" v="0"/>
        <pc:sldMkLst>
          <pc:docMk/>
          <pc:sldMk cId="1285557438" sldId="277"/>
        </pc:sldMkLst>
      </pc:sldChg>
      <pc:sldChg chg="modTransition">
        <pc:chgData name="Seguin, Christopher P" userId="bccb6857-da91-4df1-9e99-581196ae48ba" providerId="ADAL" clId="{BA2FF905-0FC1-4A25-BAB3-15D10F3DAAA0}" dt="2021-01-25T22:01:53.812" v="0"/>
        <pc:sldMkLst>
          <pc:docMk/>
          <pc:sldMk cId="0" sldId="290"/>
        </pc:sldMkLst>
      </pc:sldChg>
      <pc:sldChg chg="modTransition">
        <pc:chgData name="Seguin, Christopher P" userId="bccb6857-da91-4df1-9e99-581196ae48ba" providerId="ADAL" clId="{BA2FF905-0FC1-4A25-BAB3-15D10F3DAAA0}" dt="2021-01-25T22:01:53.812" v="0"/>
        <pc:sldMkLst>
          <pc:docMk/>
          <pc:sldMk cId="4093095601" sldId="296"/>
        </pc:sldMkLst>
      </pc:sldChg>
      <pc:sldChg chg="modTransition">
        <pc:chgData name="Seguin, Christopher P" userId="bccb6857-da91-4df1-9e99-581196ae48ba" providerId="ADAL" clId="{BA2FF905-0FC1-4A25-BAB3-15D10F3DAAA0}" dt="2021-01-25T22:01:53.812" v="0"/>
        <pc:sldMkLst>
          <pc:docMk/>
          <pc:sldMk cId="2297407250" sldId="297"/>
        </pc:sldMkLst>
      </pc:sldChg>
      <pc:sldChg chg="modTransition">
        <pc:chgData name="Seguin, Christopher P" userId="bccb6857-da91-4df1-9e99-581196ae48ba" providerId="ADAL" clId="{BA2FF905-0FC1-4A25-BAB3-15D10F3DAAA0}" dt="2021-01-25T22:01:53.812" v="0"/>
        <pc:sldMkLst>
          <pc:docMk/>
          <pc:sldMk cId="471159933" sldId="301"/>
        </pc:sldMkLst>
      </pc:sldChg>
      <pc:sldChg chg="modTransition">
        <pc:chgData name="Seguin, Christopher P" userId="bccb6857-da91-4df1-9e99-581196ae48ba" providerId="ADAL" clId="{BA2FF905-0FC1-4A25-BAB3-15D10F3DAAA0}" dt="2021-01-25T22:01:53.812" v="0"/>
        <pc:sldMkLst>
          <pc:docMk/>
          <pc:sldMk cId="0" sldId="317"/>
        </pc:sldMkLst>
      </pc:sldChg>
      <pc:sldChg chg="modTransition">
        <pc:chgData name="Seguin, Christopher P" userId="bccb6857-da91-4df1-9e99-581196ae48ba" providerId="ADAL" clId="{BA2FF905-0FC1-4A25-BAB3-15D10F3DAAA0}" dt="2021-01-25T22:01:53.812" v="0"/>
        <pc:sldMkLst>
          <pc:docMk/>
          <pc:sldMk cId="216269254" sldId="321"/>
        </pc:sldMkLst>
      </pc:sldChg>
      <pc:sldChg chg="modTransition">
        <pc:chgData name="Seguin, Christopher P" userId="bccb6857-da91-4df1-9e99-581196ae48ba" providerId="ADAL" clId="{BA2FF905-0FC1-4A25-BAB3-15D10F3DAAA0}" dt="2021-01-25T22:01:53.812" v="0"/>
        <pc:sldMkLst>
          <pc:docMk/>
          <pc:sldMk cId="4183809597" sldId="328"/>
        </pc:sldMkLst>
      </pc:sldChg>
      <pc:sldChg chg="modTransition">
        <pc:chgData name="Seguin, Christopher P" userId="bccb6857-da91-4df1-9e99-581196ae48ba" providerId="ADAL" clId="{BA2FF905-0FC1-4A25-BAB3-15D10F3DAAA0}" dt="2021-01-25T22:01:53.812" v="0"/>
        <pc:sldMkLst>
          <pc:docMk/>
          <pc:sldMk cId="2236402714" sldId="331"/>
        </pc:sldMkLst>
      </pc:sldChg>
      <pc:sldChg chg="modTransition">
        <pc:chgData name="Seguin, Christopher P" userId="bccb6857-da91-4df1-9e99-581196ae48ba" providerId="ADAL" clId="{BA2FF905-0FC1-4A25-BAB3-15D10F3DAAA0}" dt="2021-01-25T22:01:53.812" v="0"/>
        <pc:sldMkLst>
          <pc:docMk/>
          <pc:sldMk cId="3317194515" sldId="334"/>
        </pc:sldMkLst>
      </pc:sldChg>
      <pc:sldChg chg="modTransition">
        <pc:chgData name="Seguin, Christopher P" userId="bccb6857-da91-4df1-9e99-581196ae48ba" providerId="ADAL" clId="{BA2FF905-0FC1-4A25-BAB3-15D10F3DAAA0}" dt="2021-01-25T22:01:53.812" v="0"/>
        <pc:sldMkLst>
          <pc:docMk/>
          <pc:sldMk cId="709133236" sldId="335"/>
        </pc:sldMkLst>
      </pc:sldChg>
      <pc:sldChg chg="modTransition">
        <pc:chgData name="Seguin, Christopher P" userId="bccb6857-da91-4df1-9e99-581196ae48ba" providerId="ADAL" clId="{BA2FF905-0FC1-4A25-BAB3-15D10F3DAAA0}" dt="2021-01-25T22:01:53.812" v="0"/>
        <pc:sldMkLst>
          <pc:docMk/>
          <pc:sldMk cId="0" sldId="33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American Wealth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1-47AD-87D7-8F678BD875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1-47AD-87D7-8F678BD875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1-47AD-87D7-8F678BD875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1-47AD-87D7-8F678BD875B5}"/>
              </c:ext>
            </c:extLst>
          </c:dPt>
          <c:cat>
            <c:strRef>
              <c:f>Sheet1!$A$2:$A$5</c:f>
              <c:strCache>
                <c:ptCount val="3"/>
                <c:pt idx="0">
                  <c:v>$100k - $1 milion </c:v>
                </c:pt>
                <c:pt idx="1">
                  <c:v>$1 million - $5 million </c:v>
                </c:pt>
                <c:pt idx="2">
                  <c:v>$5 million and up</c:v>
                </c:pt>
              </c:strCache>
            </c:strRef>
          </c:cat>
          <c:val>
            <c:numRef>
              <c:f>Sheet1!$B$2:$B$5</c:f>
              <c:numCache>
                <c:formatCode>General</c:formatCode>
                <c:ptCount val="4"/>
                <c:pt idx="0">
                  <c:v>31.2</c:v>
                </c:pt>
                <c:pt idx="1">
                  <c:v>10.23</c:v>
                </c:pt>
                <c:pt idx="2">
                  <c:v>1.573</c:v>
                </c:pt>
              </c:numCache>
            </c:numRef>
          </c:val>
          <c:extLst>
            <c:ext xmlns:c16="http://schemas.microsoft.com/office/drawing/2014/chart" uri="{C3380CC4-5D6E-409C-BE32-E72D297353CC}">
              <c16:uniqueId val="{00000000-B7B2-4407-9470-C90A2D828DE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Wealth in America &amp; </a:t>
            </a:r>
          </a:p>
          <a:p>
            <a:pPr>
              <a:defRPr/>
            </a:pPr>
            <a:r>
              <a:rPr lang="en-US" baseline="0" dirty="0"/>
              <a:t>the Federal Estate Tax Exemption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Federal Estate Tax Exemption </c:v>
                </c:pt>
              </c:strCache>
            </c:strRef>
          </c:tx>
          <c:spPr>
            <a:solidFill>
              <a:schemeClr val="accent1"/>
            </a:solidFill>
            <a:ln>
              <a:noFill/>
            </a:ln>
            <a:effectLst/>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675000</c:v>
                </c:pt>
                <c:pt idx="1">
                  <c:v>675000</c:v>
                </c:pt>
                <c:pt idx="2" formatCode="#,##0">
                  <c:v>1000000</c:v>
                </c:pt>
                <c:pt idx="3">
                  <c:v>1000000</c:v>
                </c:pt>
                <c:pt idx="4">
                  <c:v>1500000</c:v>
                </c:pt>
                <c:pt idx="5">
                  <c:v>1500000</c:v>
                </c:pt>
                <c:pt idx="6" formatCode="#,##0">
                  <c:v>2000000</c:v>
                </c:pt>
                <c:pt idx="7" formatCode="#,##0">
                  <c:v>2000000</c:v>
                </c:pt>
                <c:pt idx="8" formatCode="#,##0">
                  <c:v>2000000</c:v>
                </c:pt>
                <c:pt idx="9" formatCode="#,##0">
                  <c:v>3500000</c:v>
                </c:pt>
                <c:pt idx="10" formatCode="#,##0">
                  <c:v>5000000</c:v>
                </c:pt>
                <c:pt idx="11">
                  <c:v>5000000</c:v>
                </c:pt>
                <c:pt idx="12">
                  <c:v>5120000</c:v>
                </c:pt>
                <c:pt idx="13">
                  <c:v>5250000</c:v>
                </c:pt>
                <c:pt idx="14">
                  <c:v>5340000</c:v>
                </c:pt>
                <c:pt idx="15">
                  <c:v>5430000</c:v>
                </c:pt>
                <c:pt idx="16">
                  <c:v>5450000</c:v>
                </c:pt>
                <c:pt idx="17">
                  <c:v>5490000</c:v>
                </c:pt>
                <c:pt idx="18">
                  <c:v>11180000</c:v>
                </c:pt>
                <c:pt idx="19">
                  <c:v>11400000</c:v>
                </c:pt>
                <c:pt idx="20">
                  <c:v>11580000</c:v>
                </c:pt>
                <c:pt idx="21">
                  <c:v>11700000</c:v>
                </c:pt>
                <c:pt idx="22">
                  <c:v>11820000</c:v>
                </c:pt>
                <c:pt idx="23">
                  <c:v>11940000</c:v>
                </c:pt>
                <c:pt idx="24">
                  <c:v>12060000</c:v>
                </c:pt>
                <c:pt idx="25">
                  <c:v>12072000</c:v>
                </c:pt>
                <c:pt idx="26">
                  <c:v>5000000</c:v>
                </c:pt>
                <c:pt idx="27">
                  <c:v>5000000</c:v>
                </c:pt>
                <c:pt idx="28">
                  <c:v>5000000</c:v>
                </c:pt>
                <c:pt idx="29">
                  <c:v>5000000</c:v>
                </c:pt>
                <c:pt idx="30">
                  <c:v>5000000</c:v>
                </c:pt>
              </c:numCache>
            </c:numRef>
          </c:val>
          <c:extLst>
            <c:ext xmlns:c16="http://schemas.microsoft.com/office/drawing/2014/chart" uri="{C3380CC4-5D6E-409C-BE32-E72D297353CC}">
              <c16:uniqueId val="{00000000-9ED5-4335-BF7C-56559C9BD604}"/>
            </c:ext>
          </c:extLst>
        </c:ser>
        <c:ser>
          <c:idx val="1"/>
          <c:order val="1"/>
          <c:tx>
            <c:strRef>
              <c:f>Sheet1!$C$1</c:f>
              <c:strCache>
                <c:ptCount val="1"/>
                <c:pt idx="0">
                  <c:v>Mass Affluent</c:v>
                </c:pt>
              </c:strCache>
            </c:strRef>
          </c:tx>
          <c:spPr>
            <a:solidFill>
              <a:schemeClr val="accent2"/>
            </a:solidFill>
            <a:ln>
              <a:noFill/>
            </a:ln>
            <a:effectLst/>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numCache>
            </c:numRef>
          </c:val>
          <c:extLst>
            <c:ext xmlns:c16="http://schemas.microsoft.com/office/drawing/2014/chart" uri="{C3380CC4-5D6E-409C-BE32-E72D297353CC}">
              <c16:uniqueId val="{00000001-9ED5-4335-BF7C-56559C9BD604}"/>
            </c:ext>
          </c:extLst>
        </c:ser>
        <c:ser>
          <c:idx val="2"/>
          <c:order val="2"/>
          <c:tx>
            <c:strRef>
              <c:f>Sheet1!$D$1</c:f>
              <c:strCache>
                <c:ptCount val="1"/>
                <c:pt idx="0">
                  <c:v>High Net Worth </c:v>
                </c:pt>
              </c:strCache>
            </c:strRef>
          </c:tx>
          <c:spPr>
            <a:solidFill>
              <a:srgbClr val="FF0000"/>
            </a:solidFill>
            <a:ln>
              <a:noFill/>
            </a:ln>
            <a:effectLst/>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numCache>
            </c:numRef>
          </c:val>
          <c:extLst>
            <c:ext xmlns:c16="http://schemas.microsoft.com/office/drawing/2014/chart" uri="{C3380CC4-5D6E-409C-BE32-E72D297353CC}">
              <c16:uniqueId val="{00000002-9ED5-4335-BF7C-56559C9BD604}"/>
            </c:ext>
          </c:extLst>
        </c:ser>
        <c:dLbls>
          <c:showLegendKey val="0"/>
          <c:showVal val="0"/>
          <c:showCatName val="0"/>
          <c:showSerName val="0"/>
          <c:showPercent val="0"/>
          <c:showBubbleSize val="0"/>
        </c:dLbls>
        <c:gapWidth val="219"/>
        <c:overlap val="-27"/>
        <c:axId val="316969656"/>
        <c:axId val="316974576"/>
      </c:barChart>
      <c:catAx>
        <c:axId val="316969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974576"/>
        <c:crosses val="autoZero"/>
        <c:auto val="1"/>
        <c:lblAlgn val="ctr"/>
        <c:lblOffset val="100"/>
        <c:noMultiLvlLbl val="0"/>
      </c:catAx>
      <c:valAx>
        <c:axId val="316974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969656"/>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8064D-5813-4C42-8836-899F3452F5B5}"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5F93049F-80BA-4030-A4BE-3866BB3E2EBD}">
      <dgm:prSet phldrT="[Text]" custT="1"/>
      <dgm:spPr>
        <a:solidFill>
          <a:srgbClr val="EF315A">
            <a:alpha val="49804"/>
          </a:srgbClr>
        </a:solidFill>
      </dgm:spPr>
      <dgm:t>
        <a:bodyPr/>
        <a:lstStyle/>
        <a:p>
          <a:r>
            <a:rPr lang="en-US" sz="2400" dirty="0"/>
            <a:t>Breast Cancer      ?</a:t>
          </a:r>
        </a:p>
      </dgm:t>
    </dgm:pt>
    <dgm:pt modelId="{0E8A1AB3-F047-451B-AE0B-0FB77657909B}" type="parTrans" cxnId="{2A5A6401-CC68-43A7-9724-3D371F993A28}">
      <dgm:prSet/>
      <dgm:spPr/>
      <dgm:t>
        <a:bodyPr/>
        <a:lstStyle/>
        <a:p>
          <a:endParaRPr lang="en-US"/>
        </a:p>
      </dgm:t>
    </dgm:pt>
    <dgm:pt modelId="{D3EEF65E-F604-4631-B75C-2618F70E8450}" type="sibTrans" cxnId="{2A5A6401-CC68-43A7-9724-3D371F993A28}">
      <dgm:prSet/>
      <dgm:spPr/>
      <dgm:t>
        <a:bodyPr/>
        <a:lstStyle/>
        <a:p>
          <a:endParaRPr lang="en-US"/>
        </a:p>
      </dgm:t>
    </dgm:pt>
    <dgm:pt modelId="{EB7F3518-9405-43A4-9FEB-37477BFF9D89}">
      <dgm:prSet phldrT="[Text]" custT="1"/>
      <dgm:spPr>
        <a:solidFill>
          <a:srgbClr val="461E64">
            <a:alpha val="50000"/>
          </a:srgbClr>
        </a:solidFill>
      </dgm:spPr>
      <dgm:t>
        <a:bodyPr/>
        <a:lstStyle/>
        <a:p>
          <a:r>
            <a:rPr lang="en-US" sz="2400"/>
            <a:t>Heart Attack       ?</a:t>
          </a:r>
        </a:p>
      </dgm:t>
    </dgm:pt>
    <dgm:pt modelId="{D270EEFC-7607-4469-8A8C-334D3449A8CB}" type="parTrans" cxnId="{5C169F95-2411-4C9B-B67F-F2BBCB5FA084}">
      <dgm:prSet/>
      <dgm:spPr/>
      <dgm:t>
        <a:bodyPr/>
        <a:lstStyle/>
        <a:p>
          <a:endParaRPr lang="en-US"/>
        </a:p>
      </dgm:t>
    </dgm:pt>
    <dgm:pt modelId="{10941122-4EF6-4E4B-9F54-2A9E8CFF3568}" type="sibTrans" cxnId="{5C169F95-2411-4C9B-B67F-F2BBCB5FA084}">
      <dgm:prSet/>
      <dgm:spPr/>
      <dgm:t>
        <a:bodyPr/>
        <a:lstStyle/>
        <a:p>
          <a:endParaRPr lang="en-US"/>
        </a:p>
      </dgm:t>
    </dgm:pt>
    <dgm:pt modelId="{8CC49798-6A53-420A-85A5-5B8A8DD83B6E}">
      <dgm:prSet phldrT="[Text]" custT="1"/>
      <dgm:spPr>
        <a:solidFill>
          <a:srgbClr val="00B050">
            <a:alpha val="50000"/>
          </a:srgbClr>
        </a:solidFill>
      </dgm:spPr>
      <dgm:t>
        <a:bodyPr/>
        <a:lstStyle/>
        <a:p>
          <a:endParaRPr lang="en-US" sz="2400"/>
        </a:p>
        <a:p>
          <a:r>
            <a:rPr lang="en-US" sz="2400"/>
            <a:t>Stroke      ? </a:t>
          </a:r>
        </a:p>
        <a:p>
          <a:r>
            <a:rPr lang="en-US" sz="3400"/>
            <a:t> </a:t>
          </a:r>
        </a:p>
      </dgm:t>
    </dgm:pt>
    <dgm:pt modelId="{5B32FE18-D287-423C-B13E-C8B608EFE650}" type="parTrans" cxnId="{4E5D2A25-98E2-4DD0-A7C1-8B1176C1031F}">
      <dgm:prSet/>
      <dgm:spPr/>
      <dgm:t>
        <a:bodyPr/>
        <a:lstStyle/>
        <a:p>
          <a:endParaRPr lang="en-US"/>
        </a:p>
      </dgm:t>
    </dgm:pt>
    <dgm:pt modelId="{70C33DA3-8069-4E7F-A6F6-82D092AE0748}" type="sibTrans" cxnId="{4E5D2A25-98E2-4DD0-A7C1-8B1176C1031F}">
      <dgm:prSet/>
      <dgm:spPr/>
      <dgm:t>
        <a:bodyPr/>
        <a:lstStyle/>
        <a:p>
          <a:endParaRPr lang="en-US"/>
        </a:p>
      </dgm:t>
    </dgm:pt>
    <dgm:pt modelId="{DE6507D4-C2D8-406B-A5B0-0A2D7224A802}">
      <dgm:prSet phldrT="[Text]" custT="1"/>
      <dgm:spPr>
        <a:solidFill>
          <a:srgbClr val="FDA01A">
            <a:alpha val="50000"/>
          </a:srgbClr>
        </a:solidFill>
      </dgm:spPr>
      <dgm:t>
        <a:bodyPr/>
        <a:lstStyle/>
        <a:p>
          <a:pPr defTabSz="889000">
            <a:lnSpc>
              <a:spcPct val="90000"/>
            </a:lnSpc>
            <a:spcBef>
              <a:spcPct val="0"/>
            </a:spcBef>
            <a:spcAft>
              <a:spcPct val="35000"/>
            </a:spcAft>
          </a:pPr>
          <a:endParaRPr lang="en-US" sz="2000"/>
        </a:p>
        <a:p>
          <a:pPr marL="0" marR="0" indent="0" defTabSz="914400" eaLnBrk="1" fontAlgn="auto" latinLnBrk="0" hangingPunct="1">
            <a:lnSpc>
              <a:spcPct val="100000"/>
            </a:lnSpc>
            <a:spcBef>
              <a:spcPts val="0"/>
            </a:spcBef>
            <a:spcAft>
              <a:spcPts val="0"/>
            </a:spcAft>
            <a:buClrTx/>
            <a:buSzTx/>
            <a:buFontTx/>
            <a:buNone/>
            <a:tabLst/>
            <a:defRPr/>
          </a:pPr>
          <a:r>
            <a:rPr lang="en-US" sz="2300"/>
            <a:t>Alzheimer’s?</a:t>
          </a:r>
        </a:p>
        <a:p>
          <a:pPr marL="0" marR="0" indent="0" defTabSz="914400" eaLnBrk="1" fontAlgn="auto" latinLnBrk="0" hangingPunct="1">
            <a:lnSpc>
              <a:spcPct val="100000"/>
            </a:lnSpc>
            <a:spcBef>
              <a:spcPts val="0"/>
            </a:spcBef>
            <a:spcAft>
              <a:spcPts val="0"/>
            </a:spcAft>
            <a:buClrTx/>
            <a:buSzTx/>
            <a:buFontTx/>
            <a:buNone/>
            <a:tabLst/>
            <a:defRPr/>
          </a:pPr>
          <a:endParaRPr lang="en-US" sz="1200"/>
        </a:p>
        <a:p>
          <a:pPr defTabSz="889000">
            <a:lnSpc>
              <a:spcPct val="90000"/>
            </a:lnSpc>
            <a:spcBef>
              <a:spcPct val="0"/>
            </a:spcBef>
            <a:spcAft>
              <a:spcPct val="35000"/>
            </a:spcAft>
          </a:pPr>
          <a:endParaRPr lang="en-US" sz="2400"/>
        </a:p>
      </dgm:t>
    </dgm:pt>
    <dgm:pt modelId="{447BDC63-6A8C-4C4A-9265-871419149332}" type="parTrans" cxnId="{889C18F9-AF9A-4CF3-922B-9200EF1DDCFA}">
      <dgm:prSet/>
      <dgm:spPr/>
      <dgm:t>
        <a:bodyPr/>
        <a:lstStyle/>
        <a:p>
          <a:endParaRPr lang="en-US"/>
        </a:p>
      </dgm:t>
    </dgm:pt>
    <dgm:pt modelId="{7B222CE2-C6B7-4402-A66E-D4F80BE1AE32}" type="sibTrans" cxnId="{889C18F9-AF9A-4CF3-922B-9200EF1DDCFA}">
      <dgm:prSet/>
      <dgm:spPr/>
      <dgm:t>
        <a:bodyPr/>
        <a:lstStyle/>
        <a:p>
          <a:endParaRPr lang="en-US"/>
        </a:p>
      </dgm:t>
    </dgm:pt>
    <dgm:pt modelId="{6FFD6EF5-FBCD-4CC2-BAB4-1104CD6C95DA}" type="pres">
      <dgm:prSet presAssocID="{1158064D-5813-4C42-8836-899F3452F5B5}" presName="Name0" presStyleCnt="0">
        <dgm:presLayoutVars>
          <dgm:dir/>
          <dgm:resizeHandles val="exact"/>
        </dgm:presLayoutVars>
      </dgm:prSet>
      <dgm:spPr/>
    </dgm:pt>
    <dgm:pt modelId="{C13A6012-D798-46EB-A65D-D3C531A967AE}" type="pres">
      <dgm:prSet presAssocID="{5F93049F-80BA-4030-A4BE-3866BB3E2EBD}" presName="Name5" presStyleLbl="vennNode1" presStyleIdx="0" presStyleCnt="4">
        <dgm:presLayoutVars>
          <dgm:bulletEnabled val="1"/>
        </dgm:presLayoutVars>
      </dgm:prSet>
      <dgm:spPr/>
    </dgm:pt>
    <dgm:pt modelId="{3D29F8E6-F62F-4218-B426-DAAC31067DB8}" type="pres">
      <dgm:prSet presAssocID="{D3EEF65E-F604-4631-B75C-2618F70E8450}" presName="space" presStyleCnt="0"/>
      <dgm:spPr/>
    </dgm:pt>
    <dgm:pt modelId="{3D21B6EC-5804-47A2-AD3A-F9F13B75BA43}" type="pres">
      <dgm:prSet presAssocID="{EB7F3518-9405-43A4-9FEB-37477BFF9D89}" presName="Name5" presStyleLbl="vennNode1" presStyleIdx="1" presStyleCnt="4">
        <dgm:presLayoutVars>
          <dgm:bulletEnabled val="1"/>
        </dgm:presLayoutVars>
      </dgm:prSet>
      <dgm:spPr/>
    </dgm:pt>
    <dgm:pt modelId="{862160E5-7FBB-4596-B063-0DF11F8D5EE8}" type="pres">
      <dgm:prSet presAssocID="{10941122-4EF6-4E4B-9F54-2A9E8CFF3568}" presName="space" presStyleCnt="0"/>
      <dgm:spPr/>
    </dgm:pt>
    <dgm:pt modelId="{67A5F64D-98F3-4A29-80E3-E1AAB37A0FDD}" type="pres">
      <dgm:prSet presAssocID="{8CC49798-6A53-420A-85A5-5B8A8DD83B6E}" presName="Name5" presStyleLbl="vennNode1" presStyleIdx="2" presStyleCnt="4">
        <dgm:presLayoutVars>
          <dgm:bulletEnabled val="1"/>
        </dgm:presLayoutVars>
      </dgm:prSet>
      <dgm:spPr/>
    </dgm:pt>
    <dgm:pt modelId="{442FA1A6-961A-444E-923C-2F91726B3368}" type="pres">
      <dgm:prSet presAssocID="{70C33DA3-8069-4E7F-A6F6-82D092AE0748}" presName="space" presStyleCnt="0"/>
      <dgm:spPr/>
    </dgm:pt>
    <dgm:pt modelId="{26AC5FFC-3F89-4A8D-939C-D4FD81CCB740}" type="pres">
      <dgm:prSet presAssocID="{DE6507D4-C2D8-406B-A5B0-0A2D7224A802}" presName="Name5" presStyleLbl="vennNode1" presStyleIdx="3" presStyleCnt="4" custLinFactNeighborX="8105" custLinFactNeighborY="761">
        <dgm:presLayoutVars>
          <dgm:bulletEnabled val="1"/>
        </dgm:presLayoutVars>
      </dgm:prSet>
      <dgm:spPr/>
    </dgm:pt>
  </dgm:ptLst>
  <dgm:cxnLst>
    <dgm:cxn modelId="{2A5A6401-CC68-43A7-9724-3D371F993A28}" srcId="{1158064D-5813-4C42-8836-899F3452F5B5}" destId="{5F93049F-80BA-4030-A4BE-3866BB3E2EBD}" srcOrd="0" destOrd="0" parTransId="{0E8A1AB3-F047-451B-AE0B-0FB77657909B}" sibTransId="{D3EEF65E-F604-4631-B75C-2618F70E8450}"/>
    <dgm:cxn modelId="{4E5D2A25-98E2-4DD0-A7C1-8B1176C1031F}" srcId="{1158064D-5813-4C42-8836-899F3452F5B5}" destId="{8CC49798-6A53-420A-85A5-5B8A8DD83B6E}" srcOrd="2" destOrd="0" parTransId="{5B32FE18-D287-423C-B13E-C8B608EFE650}" sibTransId="{70C33DA3-8069-4E7F-A6F6-82D092AE0748}"/>
    <dgm:cxn modelId="{3D36A949-B498-4FC6-8098-8F86994BFD03}" type="presOf" srcId="{DE6507D4-C2D8-406B-A5B0-0A2D7224A802}" destId="{26AC5FFC-3F89-4A8D-939C-D4FD81CCB740}" srcOrd="0" destOrd="0" presId="urn:microsoft.com/office/officeart/2005/8/layout/venn3"/>
    <dgm:cxn modelId="{46662E83-FFC0-4AA3-A486-4C038239BDA8}" type="presOf" srcId="{EB7F3518-9405-43A4-9FEB-37477BFF9D89}" destId="{3D21B6EC-5804-47A2-AD3A-F9F13B75BA43}" srcOrd="0" destOrd="0" presId="urn:microsoft.com/office/officeart/2005/8/layout/venn3"/>
    <dgm:cxn modelId="{7F33E791-B387-4DC8-80B0-E36EF8AE287D}" type="presOf" srcId="{8CC49798-6A53-420A-85A5-5B8A8DD83B6E}" destId="{67A5F64D-98F3-4A29-80E3-E1AAB37A0FDD}" srcOrd="0" destOrd="0" presId="urn:microsoft.com/office/officeart/2005/8/layout/venn3"/>
    <dgm:cxn modelId="{5C169F95-2411-4C9B-B67F-F2BBCB5FA084}" srcId="{1158064D-5813-4C42-8836-899F3452F5B5}" destId="{EB7F3518-9405-43A4-9FEB-37477BFF9D89}" srcOrd="1" destOrd="0" parTransId="{D270EEFC-7607-4469-8A8C-334D3449A8CB}" sibTransId="{10941122-4EF6-4E4B-9F54-2A9E8CFF3568}"/>
    <dgm:cxn modelId="{B7CFB1C6-BEBF-4EE1-A38B-E339BEAB3F68}" type="presOf" srcId="{1158064D-5813-4C42-8836-899F3452F5B5}" destId="{6FFD6EF5-FBCD-4CC2-BAB4-1104CD6C95DA}" srcOrd="0" destOrd="0" presId="urn:microsoft.com/office/officeart/2005/8/layout/venn3"/>
    <dgm:cxn modelId="{AB1605E3-803D-445E-9480-CB1C516B20BB}" type="presOf" srcId="{5F93049F-80BA-4030-A4BE-3866BB3E2EBD}" destId="{C13A6012-D798-46EB-A65D-D3C531A967AE}" srcOrd="0" destOrd="0" presId="urn:microsoft.com/office/officeart/2005/8/layout/venn3"/>
    <dgm:cxn modelId="{889C18F9-AF9A-4CF3-922B-9200EF1DDCFA}" srcId="{1158064D-5813-4C42-8836-899F3452F5B5}" destId="{DE6507D4-C2D8-406B-A5B0-0A2D7224A802}" srcOrd="3" destOrd="0" parTransId="{447BDC63-6A8C-4C4A-9265-871419149332}" sibTransId="{7B222CE2-C6B7-4402-A66E-D4F80BE1AE32}"/>
    <dgm:cxn modelId="{808984B7-B082-48B0-9F06-300A1F990741}" type="presParOf" srcId="{6FFD6EF5-FBCD-4CC2-BAB4-1104CD6C95DA}" destId="{C13A6012-D798-46EB-A65D-D3C531A967AE}" srcOrd="0" destOrd="0" presId="urn:microsoft.com/office/officeart/2005/8/layout/venn3"/>
    <dgm:cxn modelId="{CF31CCC8-AFB2-432A-8E32-6841F8AAFE72}" type="presParOf" srcId="{6FFD6EF5-FBCD-4CC2-BAB4-1104CD6C95DA}" destId="{3D29F8E6-F62F-4218-B426-DAAC31067DB8}" srcOrd="1" destOrd="0" presId="urn:microsoft.com/office/officeart/2005/8/layout/venn3"/>
    <dgm:cxn modelId="{1FFF0BF2-CF82-4520-8FCE-393C1866A268}" type="presParOf" srcId="{6FFD6EF5-FBCD-4CC2-BAB4-1104CD6C95DA}" destId="{3D21B6EC-5804-47A2-AD3A-F9F13B75BA43}" srcOrd="2" destOrd="0" presId="urn:microsoft.com/office/officeart/2005/8/layout/venn3"/>
    <dgm:cxn modelId="{C945A193-D2A8-42AD-B684-B0AF2D21EF0A}" type="presParOf" srcId="{6FFD6EF5-FBCD-4CC2-BAB4-1104CD6C95DA}" destId="{862160E5-7FBB-4596-B063-0DF11F8D5EE8}" srcOrd="3" destOrd="0" presId="urn:microsoft.com/office/officeart/2005/8/layout/venn3"/>
    <dgm:cxn modelId="{E0B3AD1E-D402-4A74-8444-1B6C928A679F}" type="presParOf" srcId="{6FFD6EF5-FBCD-4CC2-BAB4-1104CD6C95DA}" destId="{67A5F64D-98F3-4A29-80E3-E1AAB37A0FDD}" srcOrd="4" destOrd="0" presId="urn:microsoft.com/office/officeart/2005/8/layout/venn3"/>
    <dgm:cxn modelId="{B2EE50A4-1D0E-4327-ADD6-0D8EA9FBDB1D}" type="presParOf" srcId="{6FFD6EF5-FBCD-4CC2-BAB4-1104CD6C95DA}" destId="{442FA1A6-961A-444E-923C-2F91726B3368}" srcOrd="5" destOrd="0" presId="urn:microsoft.com/office/officeart/2005/8/layout/venn3"/>
    <dgm:cxn modelId="{E086D183-A45C-4665-88C9-602B5FBCA1C9}" type="presParOf" srcId="{6FFD6EF5-FBCD-4CC2-BAB4-1104CD6C95DA}" destId="{26AC5FFC-3F89-4A8D-939C-D4FD81CCB740}"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EA884E-7CAC-41CA-8AB1-0724AE7F80A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DF2E3BE5-A39F-47DA-8965-27A1D0A175C1}">
      <dgm:prSet phldrT="[Text]" custT="1"/>
      <dgm:spPr>
        <a:solidFill>
          <a:srgbClr val="00B050"/>
        </a:solidFill>
        <a:ln>
          <a:solidFill>
            <a:schemeClr val="accent4">
              <a:lumMod val="95000"/>
              <a:lumOff val="5000"/>
            </a:schemeClr>
          </a:solidFill>
        </a:ln>
        <a:scene3d>
          <a:camera prst="orthographicFront"/>
          <a:lightRig rig="threePt" dir="t"/>
        </a:scene3d>
        <a:sp3d>
          <a:bevelT w="114300" prst="artDeco"/>
        </a:sp3d>
      </dgm:spPr>
      <dgm:t>
        <a:bodyPr/>
        <a:lstStyle/>
        <a:p>
          <a:pPr algn="ctr"/>
          <a:r>
            <a:rPr lang="en-US" sz="3000" b="1" dirty="0"/>
            <a:t>Win-Win</a:t>
          </a:r>
          <a:r>
            <a:rPr lang="en-US" sz="2800" dirty="0"/>
            <a:t> solutions center around </a:t>
          </a:r>
        </a:p>
      </dgm:t>
    </dgm:pt>
    <dgm:pt modelId="{CCAEB393-C434-47BA-A950-0A366C9C28FB}" type="parTrans" cxnId="{1D7B0A1B-B653-4D03-A3DF-F3E0DAE09137}">
      <dgm:prSet/>
      <dgm:spPr/>
      <dgm:t>
        <a:bodyPr/>
        <a:lstStyle/>
        <a:p>
          <a:endParaRPr lang="en-US"/>
        </a:p>
      </dgm:t>
    </dgm:pt>
    <dgm:pt modelId="{68B3D607-241B-4B50-8322-4070C6AEAD4A}" type="sibTrans" cxnId="{1D7B0A1B-B653-4D03-A3DF-F3E0DAE09137}">
      <dgm:prSet/>
      <dgm:spPr/>
      <dgm:t>
        <a:bodyPr/>
        <a:lstStyle/>
        <a:p>
          <a:endParaRPr lang="en-US"/>
        </a:p>
      </dgm:t>
    </dgm:pt>
    <dgm:pt modelId="{5C1E9D82-CBAA-45B0-980B-388933F1A321}">
      <dgm:prSet phldrT="[Text]" custT="1"/>
      <dgm:spPr>
        <a:solidFill>
          <a:srgbClr val="BA9E74"/>
        </a:solidFill>
        <a:ln>
          <a:solidFill>
            <a:schemeClr val="accent4">
              <a:lumMod val="95000"/>
              <a:lumOff val="5000"/>
            </a:schemeClr>
          </a:solidFill>
        </a:ln>
        <a:scene3d>
          <a:camera prst="orthographicFront"/>
          <a:lightRig rig="threePt" dir="t"/>
        </a:scene3d>
        <a:sp3d>
          <a:bevelT w="114300" prst="artDeco"/>
        </a:sp3d>
      </dgm:spPr>
      <dgm:t>
        <a:bodyPr/>
        <a:lstStyle/>
        <a:p>
          <a:pPr algn="ctr"/>
          <a:endParaRPr lang="en-US" sz="800" dirty="0"/>
        </a:p>
        <a:p>
          <a:pPr algn="ctr"/>
          <a:r>
            <a:rPr lang="en-US" sz="2800" dirty="0"/>
            <a:t>making money instead of losing money - and protecting assets from estate taxes</a:t>
          </a:r>
        </a:p>
      </dgm:t>
    </dgm:pt>
    <dgm:pt modelId="{EDF3DB7B-15EF-4516-93E4-E78DD1DDF046}" type="parTrans" cxnId="{91AAF15E-870A-4FB1-937C-A3630B64DB89}">
      <dgm:prSet/>
      <dgm:spPr/>
      <dgm:t>
        <a:bodyPr/>
        <a:lstStyle/>
        <a:p>
          <a:endParaRPr lang="en-US"/>
        </a:p>
      </dgm:t>
    </dgm:pt>
    <dgm:pt modelId="{4A43DC8A-BF7E-4031-B9BF-19C1EC716E1B}" type="sibTrans" cxnId="{91AAF15E-870A-4FB1-937C-A3630B64DB89}">
      <dgm:prSet/>
      <dgm:spPr/>
      <dgm:t>
        <a:bodyPr/>
        <a:lstStyle/>
        <a:p>
          <a:endParaRPr lang="en-US"/>
        </a:p>
      </dgm:t>
    </dgm:pt>
    <dgm:pt modelId="{FB32FF43-F6D4-4582-A8FF-432752867AEF}">
      <dgm:prSet phldrT="[Text]" custScaleX="171924" custScaleY="76223" custT="1" custLinFactX="13372" custLinFactNeighborX="100000" custLinFactNeighborY="11339"/>
      <dgm:spPr>
        <a:solidFill>
          <a:schemeClr val="accent6">
            <a:lumMod val="20000"/>
            <a:lumOff val="80000"/>
          </a:schemeClr>
        </a:solidFill>
        <a:ln>
          <a:solidFill>
            <a:schemeClr val="accent4">
              <a:lumMod val="95000"/>
              <a:lumOff val="5000"/>
            </a:schemeClr>
          </a:solidFill>
        </a:ln>
        <a:scene3d>
          <a:camera prst="orthographicFront"/>
          <a:lightRig rig="threePt" dir="t"/>
        </a:scene3d>
        <a:sp3d>
          <a:bevelT w="114300" prst="artDeco"/>
        </a:sp3d>
      </dgm:spPr>
      <dgm:t>
        <a:bodyPr/>
        <a:lstStyle/>
        <a:p>
          <a:endParaRPr lang="en-US"/>
        </a:p>
      </dgm:t>
    </dgm:pt>
    <dgm:pt modelId="{862EAA97-CEB4-4A9F-B794-A8B73E96319F}" type="parTrans" cxnId="{EF82125C-C82C-4B54-B9E1-7924B802DE8A}">
      <dgm:prSet/>
      <dgm:spPr/>
      <dgm:t>
        <a:bodyPr/>
        <a:lstStyle/>
        <a:p>
          <a:endParaRPr lang="en-US"/>
        </a:p>
      </dgm:t>
    </dgm:pt>
    <dgm:pt modelId="{27D7BE9F-BC27-48A9-B85F-F9DB7F062F7C}" type="sibTrans" cxnId="{EF82125C-C82C-4B54-B9E1-7924B802DE8A}">
      <dgm:prSet/>
      <dgm:spPr/>
      <dgm:t>
        <a:bodyPr/>
        <a:lstStyle/>
        <a:p>
          <a:endParaRPr lang="en-US"/>
        </a:p>
      </dgm:t>
    </dgm:pt>
    <dgm:pt modelId="{08AF2EEC-802A-4A30-9BF3-4444A88718AC}" type="pres">
      <dgm:prSet presAssocID="{E2EA884E-7CAC-41CA-8AB1-0724AE7F80A3}" presName="Name0" presStyleCnt="0">
        <dgm:presLayoutVars>
          <dgm:chMax val="2"/>
          <dgm:chPref val="2"/>
          <dgm:animLvl val="lvl"/>
        </dgm:presLayoutVars>
      </dgm:prSet>
      <dgm:spPr/>
    </dgm:pt>
    <dgm:pt modelId="{2CCC9633-038A-4CFB-8D4A-907E4A6ED271}" type="pres">
      <dgm:prSet presAssocID="{E2EA884E-7CAC-41CA-8AB1-0724AE7F80A3}" presName="LeftText" presStyleLbl="revTx" presStyleIdx="0" presStyleCnt="0">
        <dgm:presLayoutVars>
          <dgm:bulletEnabled val="1"/>
        </dgm:presLayoutVars>
      </dgm:prSet>
      <dgm:spPr/>
    </dgm:pt>
    <dgm:pt modelId="{9E46CE85-FA8B-42AA-B9C7-D93F3B3D5E67}" type="pres">
      <dgm:prSet presAssocID="{E2EA884E-7CAC-41CA-8AB1-0724AE7F80A3}" presName="LeftNode" presStyleLbl="bgImgPlace1" presStyleIdx="0" presStyleCnt="2" custScaleX="177033" custScaleY="76391" custLinFactNeighborX="-79966" custLinFactNeighborY="1331">
        <dgm:presLayoutVars>
          <dgm:chMax val="2"/>
          <dgm:chPref val="2"/>
        </dgm:presLayoutVars>
      </dgm:prSet>
      <dgm:spPr/>
    </dgm:pt>
    <dgm:pt modelId="{21D5B4E6-7D0D-4C0A-B069-2F254AC2DE16}" type="pres">
      <dgm:prSet presAssocID="{E2EA884E-7CAC-41CA-8AB1-0724AE7F80A3}" presName="RightText" presStyleLbl="revTx" presStyleIdx="0" presStyleCnt="0">
        <dgm:presLayoutVars>
          <dgm:bulletEnabled val="1"/>
        </dgm:presLayoutVars>
      </dgm:prSet>
      <dgm:spPr/>
    </dgm:pt>
    <dgm:pt modelId="{EBB58655-5D3D-4290-8391-8BD10591AD70}" type="pres">
      <dgm:prSet presAssocID="{E2EA884E-7CAC-41CA-8AB1-0724AE7F80A3}" presName="RightNode" presStyleLbl="bgImgPlace1" presStyleIdx="1" presStyleCnt="2" custScaleX="267027" custScaleY="76223" custLinFactNeighborX="51486" custLinFactNeighborY="581">
        <dgm:presLayoutVars>
          <dgm:chMax val="0"/>
          <dgm:chPref val="0"/>
        </dgm:presLayoutVars>
      </dgm:prSet>
      <dgm:spPr/>
    </dgm:pt>
    <dgm:pt modelId="{636B5F94-866B-4783-8DF0-550B651A1A04}" type="pres">
      <dgm:prSet presAssocID="{E2EA884E-7CAC-41CA-8AB1-0724AE7F80A3}" presName="TopArrow" presStyleLbl="node1" presStyleIdx="0" presStyleCnt="2" custLinFactNeighborX="-31190" custLinFactNeighborY="34992"/>
      <dgm:spPr>
        <a:solidFill>
          <a:schemeClr val="accent5">
            <a:lumMod val="50000"/>
          </a:schemeClr>
        </a:solidFill>
        <a:scene3d>
          <a:camera prst="orthographicFront"/>
          <a:lightRig rig="threePt" dir="t"/>
        </a:scene3d>
        <a:sp3d>
          <a:bevelT w="114300" prst="artDeco"/>
        </a:sp3d>
      </dgm:spPr>
    </dgm:pt>
    <dgm:pt modelId="{EC1995DC-AE3C-4D52-834D-BDE6A53A143F}" type="pres">
      <dgm:prSet presAssocID="{E2EA884E-7CAC-41CA-8AB1-0724AE7F80A3}" presName="BottomArrow" presStyleLbl="node1" presStyleIdx="1" presStyleCnt="2" custLinFactNeighborX="-31190" custLinFactNeighborY="-33511"/>
      <dgm:spPr>
        <a:solidFill>
          <a:srgbClr val="009789"/>
        </a:solidFill>
        <a:scene3d>
          <a:camera prst="orthographicFront"/>
          <a:lightRig rig="threePt" dir="t"/>
        </a:scene3d>
        <a:sp3d>
          <a:bevelT w="114300" prst="artDeco"/>
        </a:sp3d>
      </dgm:spPr>
    </dgm:pt>
  </dgm:ptLst>
  <dgm:cxnLst>
    <dgm:cxn modelId="{1D7B0A1B-B653-4D03-A3DF-F3E0DAE09137}" srcId="{E2EA884E-7CAC-41CA-8AB1-0724AE7F80A3}" destId="{DF2E3BE5-A39F-47DA-8965-27A1D0A175C1}" srcOrd="0" destOrd="0" parTransId="{CCAEB393-C434-47BA-A950-0A366C9C28FB}" sibTransId="{68B3D607-241B-4B50-8322-4070C6AEAD4A}"/>
    <dgm:cxn modelId="{EF82125C-C82C-4B54-B9E1-7924B802DE8A}" srcId="{E2EA884E-7CAC-41CA-8AB1-0724AE7F80A3}" destId="{FB32FF43-F6D4-4582-A8FF-432752867AEF}" srcOrd="2" destOrd="0" parTransId="{862EAA97-CEB4-4A9F-B794-A8B73E96319F}" sibTransId="{27D7BE9F-BC27-48A9-B85F-F9DB7F062F7C}"/>
    <dgm:cxn modelId="{91AAF15E-870A-4FB1-937C-A3630B64DB89}" srcId="{E2EA884E-7CAC-41CA-8AB1-0724AE7F80A3}" destId="{5C1E9D82-CBAA-45B0-980B-388933F1A321}" srcOrd="1" destOrd="0" parTransId="{EDF3DB7B-15EF-4516-93E4-E78DD1DDF046}" sibTransId="{4A43DC8A-BF7E-4031-B9BF-19C1EC716E1B}"/>
    <dgm:cxn modelId="{FF44BA96-BF8C-49A9-A50E-A1ED19A453C4}" type="presOf" srcId="{5C1E9D82-CBAA-45B0-980B-388933F1A321}" destId="{21D5B4E6-7D0D-4C0A-B069-2F254AC2DE16}" srcOrd="0" destOrd="0" presId="urn:microsoft.com/office/officeart/2009/layout/ReverseList"/>
    <dgm:cxn modelId="{55119BC0-CD3A-4338-A1C8-1AC2A6209696}" type="presOf" srcId="{E2EA884E-7CAC-41CA-8AB1-0724AE7F80A3}" destId="{08AF2EEC-802A-4A30-9BF3-4444A88718AC}" srcOrd="0" destOrd="0" presId="urn:microsoft.com/office/officeart/2009/layout/ReverseList"/>
    <dgm:cxn modelId="{9A6E4DC6-1C9E-489B-9CED-ACF9CC16BAAA}" type="presOf" srcId="{5C1E9D82-CBAA-45B0-980B-388933F1A321}" destId="{EBB58655-5D3D-4290-8391-8BD10591AD70}" srcOrd="1" destOrd="0" presId="urn:microsoft.com/office/officeart/2009/layout/ReverseList"/>
    <dgm:cxn modelId="{22AB0ACB-A806-4B30-B421-80C568B74B96}" type="presOf" srcId="{DF2E3BE5-A39F-47DA-8965-27A1D0A175C1}" destId="{2CCC9633-038A-4CFB-8D4A-907E4A6ED271}" srcOrd="0" destOrd="0" presId="urn:microsoft.com/office/officeart/2009/layout/ReverseList"/>
    <dgm:cxn modelId="{5297D1E6-55B0-413D-937D-D64B86247335}" type="presOf" srcId="{DF2E3BE5-A39F-47DA-8965-27A1D0A175C1}" destId="{9E46CE85-FA8B-42AA-B9C7-D93F3B3D5E67}" srcOrd="1" destOrd="0" presId="urn:microsoft.com/office/officeart/2009/layout/ReverseList"/>
    <dgm:cxn modelId="{F43EC0B4-7DA0-46B0-838B-2A180CC712DD}" type="presParOf" srcId="{08AF2EEC-802A-4A30-9BF3-4444A88718AC}" destId="{2CCC9633-038A-4CFB-8D4A-907E4A6ED271}" srcOrd="0" destOrd="0" presId="urn:microsoft.com/office/officeart/2009/layout/ReverseList"/>
    <dgm:cxn modelId="{3065F277-498A-442B-9CAC-0BD039B65F8A}" type="presParOf" srcId="{08AF2EEC-802A-4A30-9BF3-4444A88718AC}" destId="{9E46CE85-FA8B-42AA-B9C7-D93F3B3D5E67}" srcOrd="1" destOrd="0" presId="urn:microsoft.com/office/officeart/2009/layout/ReverseList"/>
    <dgm:cxn modelId="{450C0550-1B8A-41DA-96C8-40F3F268AB84}" type="presParOf" srcId="{08AF2EEC-802A-4A30-9BF3-4444A88718AC}" destId="{21D5B4E6-7D0D-4C0A-B069-2F254AC2DE16}" srcOrd="2" destOrd="0" presId="urn:microsoft.com/office/officeart/2009/layout/ReverseList"/>
    <dgm:cxn modelId="{3174CC1C-9A1D-4DC2-BC6C-E9087DD56844}" type="presParOf" srcId="{08AF2EEC-802A-4A30-9BF3-4444A88718AC}" destId="{EBB58655-5D3D-4290-8391-8BD10591AD70}" srcOrd="3" destOrd="0" presId="urn:microsoft.com/office/officeart/2009/layout/ReverseList"/>
    <dgm:cxn modelId="{CC07D4C5-D391-47A9-A818-5E6892B63FDE}" type="presParOf" srcId="{08AF2EEC-802A-4A30-9BF3-4444A88718AC}" destId="{636B5F94-866B-4783-8DF0-550B651A1A04}" srcOrd="4" destOrd="0" presId="urn:microsoft.com/office/officeart/2009/layout/ReverseList"/>
    <dgm:cxn modelId="{A5D76C32-BD98-40D0-AB24-ABEE78497682}" type="presParOf" srcId="{08AF2EEC-802A-4A30-9BF3-4444A88718AC}" destId="{EC1995DC-AE3C-4D52-834D-BDE6A53A143F}"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A6012-D798-46EB-A65D-D3C531A967AE}">
      <dsp:nvSpPr>
        <dsp:cNvPr id="0" name=""/>
        <dsp:cNvSpPr/>
      </dsp:nvSpPr>
      <dsp:spPr>
        <a:xfrm>
          <a:off x="2567" y="274178"/>
          <a:ext cx="2575842" cy="2575842"/>
        </a:xfrm>
        <a:prstGeom prst="ellipse">
          <a:avLst/>
        </a:prstGeom>
        <a:solidFill>
          <a:srgbClr val="EF315A">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1757" tIns="30480" rIns="141757"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Breast Cancer      ?</a:t>
          </a:r>
        </a:p>
      </dsp:txBody>
      <dsp:txXfrm>
        <a:off x="379790" y="651401"/>
        <a:ext cx="1821396" cy="1821396"/>
      </dsp:txXfrm>
    </dsp:sp>
    <dsp:sp modelId="{3D21B6EC-5804-47A2-AD3A-F9F13B75BA43}">
      <dsp:nvSpPr>
        <dsp:cNvPr id="0" name=""/>
        <dsp:cNvSpPr/>
      </dsp:nvSpPr>
      <dsp:spPr>
        <a:xfrm>
          <a:off x="2063241" y="274178"/>
          <a:ext cx="2575842" cy="2575842"/>
        </a:xfrm>
        <a:prstGeom prst="ellipse">
          <a:avLst/>
        </a:prstGeom>
        <a:solidFill>
          <a:srgbClr val="461E64">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1757" tIns="30480" rIns="141757" bIns="30480" numCol="1" spcCol="1270" anchor="ctr" anchorCtr="0">
          <a:noAutofit/>
        </a:bodyPr>
        <a:lstStyle/>
        <a:p>
          <a:pPr marL="0" lvl="0" indent="0" algn="ctr" defTabSz="1066800">
            <a:lnSpc>
              <a:spcPct val="90000"/>
            </a:lnSpc>
            <a:spcBef>
              <a:spcPct val="0"/>
            </a:spcBef>
            <a:spcAft>
              <a:spcPct val="35000"/>
            </a:spcAft>
            <a:buNone/>
          </a:pPr>
          <a:r>
            <a:rPr lang="en-US" sz="2400" kern="1200"/>
            <a:t>Heart Attack       ?</a:t>
          </a:r>
        </a:p>
      </dsp:txBody>
      <dsp:txXfrm>
        <a:off x="2440464" y="651401"/>
        <a:ext cx="1821396" cy="1821396"/>
      </dsp:txXfrm>
    </dsp:sp>
    <dsp:sp modelId="{67A5F64D-98F3-4A29-80E3-E1AAB37A0FDD}">
      <dsp:nvSpPr>
        <dsp:cNvPr id="0" name=""/>
        <dsp:cNvSpPr/>
      </dsp:nvSpPr>
      <dsp:spPr>
        <a:xfrm>
          <a:off x="4123915" y="274178"/>
          <a:ext cx="2575842" cy="2575842"/>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1757" tIns="30480" rIns="141757" bIns="30480" numCol="1" spcCol="1270" anchor="ctr" anchorCtr="0">
          <a:noAutofit/>
        </a:bodyPr>
        <a:lstStyle/>
        <a:p>
          <a:pPr marL="0" lvl="0" indent="0" algn="ctr" defTabSz="1066800">
            <a:lnSpc>
              <a:spcPct val="90000"/>
            </a:lnSpc>
            <a:spcBef>
              <a:spcPct val="0"/>
            </a:spcBef>
            <a:spcAft>
              <a:spcPct val="35000"/>
            </a:spcAft>
            <a:buNone/>
          </a:pPr>
          <a:endParaRPr lang="en-US" sz="2400" kern="1200"/>
        </a:p>
        <a:p>
          <a:pPr marL="0" lvl="0" indent="0" algn="ctr" defTabSz="1066800">
            <a:lnSpc>
              <a:spcPct val="90000"/>
            </a:lnSpc>
            <a:spcBef>
              <a:spcPct val="0"/>
            </a:spcBef>
            <a:spcAft>
              <a:spcPct val="35000"/>
            </a:spcAft>
            <a:buNone/>
          </a:pPr>
          <a:r>
            <a:rPr lang="en-US" sz="2400" kern="1200"/>
            <a:t>Stroke      ? </a:t>
          </a:r>
        </a:p>
        <a:p>
          <a:pPr marL="0" lvl="0" indent="0" algn="ctr" defTabSz="1066800">
            <a:lnSpc>
              <a:spcPct val="90000"/>
            </a:lnSpc>
            <a:spcBef>
              <a:spcPct val="0"/>
            </a:spcBef>
            <a:spcAft>
              <a:spcPct val="35000"/>
            </a:spcAft>
            <a:buNone/>
          </a:pPr>
          <a:r>
            <a:rPr lang="en-US" sz="3400" kern="1200"/>
            <a:t> </a:t>
          </a:r>
        </a:p>
      </dsp:txBody>
      <dsp:txXfrm>
        <a:off x="4501138" y="651401"/>
        <a:ext cx="1821396" cy="1821396"/>
      </dsp:txXfrm>
    </dsp:sp>
    <dsp:sp modelId="{26AC5FFC-3F89-4A8D-939C-D4FD81CCB740}">
      <dsp:nvSpPr>
        <dsp:cNvPr id="0" name=""/>
        <dsp:cNvSpPr/>
      </dsp:nvSpPr>
      <dsp:spPr>
        <a:xfrm>
          <a:off x="6187157" y="293780"/>
          <a:ext cx="2575842" cy="2575842"/>
        </a:xfrm>
        <a:prstGeom prst="ellipse">
          <a:avLst/>
        </a:prstGeom>
        <a:solidFill>
          <a:srgbClr val="FDA01A">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1757" tIns="25400" rIns="141757" bIns="25400" numCol="1" spcCol="1270" anchor="ctr" anchorCtr="0">
          <a:noAutofit/>
        </a:bodyPr>
        <a:lstStyle/>
        <a:p>
          <a:pPr lvl="0" algn="ctr" defTabSz="889000">
            <a:lnSpc>
              <a:spcPct val="90000"/>
            </a:lnSpc>
            <a:spcBef>
              <a:spcPct val="0"/>
            </a:spcBef>
            <a:spcAft>
              <a:spcPct val="35000"/>
            </a:spcAft>
            <a:buNone/>
          </a:pPr>
          <a:endParaRPr lang="en-US" sz="2000" kern="1200"/>
        </a:p>
        <a:p>
          <a:pPr marL="0" marR="0" lvl="0" indent="0" algn="ctr" defTabSz="914400" eaLnBrk="1" fontAlgn="auto" latinLnBrk="0" hangingPunct="1">
            <a:lnSpc>
              <a:spcPct val="100000"/>
            </a:lnSpc>
            <a:spcBef>
              <a:spcPct val="0"/>
            </a:spcBef>
            <a:spcAft>
              <a:spcPts val="0"/>
            </a:spcAft>
            <a:buClrTx/>
            <a:buSzTx/>
            <a:buFontTx/>
            <a:buNone/>
            <a:tabLst/>
            <a:defRPr/>
          </a:pPr>
          <a:r>
            <a:rPr lang="en-US" sz="2300" kern="1200"/>
            <a:t>Alzheimer’s?</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200" kern="1200"/>
        </a:p>
        <a:p>
          <a:pPr lvl="0" algn="ctr" defTabSz="889000">
            <a:lnSpc>
              <a:spcPct val="90000"/>
            </a:lnSpc>
            <a:spcBef>
              <a:spcPct val="0"/>
            </a:spcBef>
            <a:spcAft>
              <a:spcPct val="35000"/>
            </a:spcAft>
            <a:buNone/>
          </a:pPr>
          <a:endParaRPr lang="en-US" sz="2400" kern="1200"/>
        </a:p>
      </dsp:txBody>
      <dsp:txXfrm>
        <a:off x="6564380" y="671003"/>
        <a:ext cx="1821396" cy="1821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6CE85-FA8B-42AA-B9C7-D93F3B3D5E67}">
      <dsp:nvSpPr>
        <dsp:cNvPr id="0" name=""/>
        <dsp:cNvSpPr/>
      </dsp:nvSpPr>
      <dsp:spPr>
        <a:xfrm rot="16200000">
          <a:off x="870839" y="596982"/>
          <a:ext cx="1822820" cy="2581501"/>
        </a:xfrm>
        <a:prstGeom prst="round2SameRect">
          <a:avLst>
            <a:gd name="adj1" fmla="val 16670"/>
            <a:gd name="adj2" fmla="val 0"/>
          </a:avLst>
        </a:prstGeom>
        <a:solidFill>
          <a:srgbClr val="00B050"/>
        </a:solidFill>
        <a:ln w="25400" cap="flat" cmpd="sng" algn="ctr">
          <a:solidFill>
            <a:schemeClr val="accent4">
              <a:lumMod val="95000"/>
              <a:lumOff val="500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114300" tIns="190500" rIns="171450" bIns="190500" numCol="1" spcCol="1270" anchor="t" anchorCtr="0">
          <a:noAutofit/>
        </a:bodyPr>
        <a:lstStyle/>
        <a:p>
          <a:pPr marL="0" lvl="0" indent="0" algn="ctr" defTabSz="1333500">
            <a:lnSpc>
              <a:spcPct val="90000"/>
            </a:lnSpc>
            <a:spcBef>
              <a:spcPct val="0"/>
            </a:spcBef>
            <a:spcAft>
              <a:spcPct val="35000"/>
            </a:spcAft>
            <a:buNone/>
          </a:pPr>
          <a:r>
            <a:rPr lang="en-US" sz="3000" b="1" kern="1200" dirty="0"/>
            <a:t>Win-Win</a:t>
          </a:r>
          <a:r>
            <a:rPr lang="en-US" sz="2800" kern="1200" dirty="0"/>
            <a:t> solutions center around </a:t>
          </a:r>
        </a:p>
      </dsp:txBody>
      <dsp:txXfrm rot="5400000">
        <a:off x="580498" y="1065321"/>
        <a:ext cx="2492502" cy="1644822"/>
      </dsp:txXfrm>
    </dsp:sp>
    <dsp:sp modelId="{EBB58655-5D3D-4290-8391-8BD10591AD70}">
      <dsp:nvSpPr>
        <dsp:cNvPr id="0" name=""/>
        <dsp:cNvSpPr/>
      </dsp:nvSpPr>
      <dsp:spPr>
        <a:xfrm rot="5400000">
          <a:off x="4314099" y="-77062"/>
          <a:ext cx="1818811" cy="3893797"/>
        </a:xfrm>
        <a:prstGeom prst="round2SameRect">
          <a:avLst>
            <a:gd name="adj1" fmla="val 16670"/>
            <a:gd name="adj2" fmla="val 0"/>
          </a:avLst>
        </a:prstGeom>
        <a:solidFill>
          <a:srgbClr val="BA9E74"/>
        </a:solidFill>
        <a:ln w="25400" cap="flat" cmpd="sng" algn="ctr">
          <a:solidFill>
            <a:schemeClr val="accent4">
              <a:lumMod val="95000"/>
              <a:lumOff val="500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txBody>
        <a:bodyPr spcFirstLastPara="0" vert="horz" wrap="square" lIns="45720" tIns="50800" rIns="30480" bIns="50800" numCol="1" spcCol="1270" anchor="t" anchorCtr="0">
          <a:noAutofit/>
        </a:bodyPr>
        <a:lstStyle/>
        <a:p>
          <a:pPr marL="0" lvl="0" indent="0" algn="ctr" defTabSz="355600">
            <a:lnSpc>
              <a:spcPct val="90000"/>
            </a:lnSpc>
            <a:spcBef>
              <a:spcPct val="0"/>
            </a:spcBef>
            <a:spcAft>
              <a:spcPct val="35000"/>
            </a:spcAft>
            <a:buNone/>
          </a:pPr>
          <a:endParaRPr lang="en-US" sz="800" kern="1200" dirty="0"/>
        </a:p>
        <a:p>
          <a:pPr marL="0" lvl="0" indent="0" algn="ctr" defTabSz="355600">
            <a:lnSpc>
              <a:spcPct val="90000"/>
            </a:lnSpc>
            <a:spcBef>
              <a:spcPct val="0"/>
            </a:spcBef>
            <a:spcAft>
              <a:spcPct val="35000"/>
            </a:spcAft>
            <a:buNone/>
          </a:pPr>
          <a:r>
            <a:rPr lang="en-US" sz="2800" kern="1200" dirty="0"/>
            <a:t>making money instead of losing money - and protecting assets from estate taxes</a:t>
          </a:r>
        </a:p>
      </dsp:txBody>
      <dsp:txXfrm rot="-5400000">
        <a:off x="3276607" y="1049233"/>
        <a:ext cx="3804994" cy="1641205"/>
      </dsp:txXfrm>
    </dsp:sp>
    <dsp:sp modelId="{636B5F94-866B-4783-8DF0-550B651A1A04}">
      <dsp:nvSpPr>
        <dsp:cNvPr id="0" name=""/>
        <dsp:cNvSpPr/>
      </dsp:nvSpPr>
      <dsp:spPr>
        <a:xfrm>
          <a:off x="2472701" y="533398"/>
          <a:ext cx="1524417" cy="1524343"/>
        </a:xfrm>
        <a:prstGeom prst="circularArrow">
          <a:avLst>
            <a:gd name="adj1" fmla="val 12500"/>
            <a:gd name="adj2" fmla="val 1142322"/>
            <a:gd name="adj3" fmla="val 20457678"/>
            <a:gd name="adj4" fmla="val 10800000"/>
            <a:gd name="adj5" fmla="val 12500"/>
          </a:avLst>
        </a:prstGeom>
        <a:solidFill>
          <a:schemeClr val="accent5">
            <a:lumMod val="5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EC1995DC-AE3C-4D52-834D-BDE6A53A143F}">
      <dsp:nvSpPr>
        <dsp:cNvPr id="0" name=""/>
        <dsp:cNvSpPr/>
      </dsp:nvSpPr>
      <dsp:spPr>
        <a:xfrm rot="10800000">
          <a:off x="2472701" y="1676408"/>
          <a:ext cx="1524417" cy="1524343"/>
        </a:xfrm>
        <a:prstGeom prst="circularArrow">
          <a:avLst>
            <a:gd name="adj1" fmla="val 12500"/>
            <a:gd name="adj2" fmla="val 1142322"/>
            <a:gd name="adj3" fmla="val 20457678"/>
            <a:gd name="adj4" fmla="val 10800000"/>
            <a:gd name="adj5" fmla="val 12500"/>
          </a:avLst>
        </a:prstGeom>
        <a:solidFill>
          <a:srgbClr val="009789"/>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cs typeface="+mn-cs"/>
              </a:defRPr>
            </a:lvl1pPr>
          </a:lstStyle>
          <a:p>
            <a:pPr>
              <a:defRPr/>
            </a:pPr>
            <a:fld id="{E1AF5477-9011-4967-8093-FA42F6515B46}" type="slidenum">
              <a:rPr lang="en-US"/>
              <a:pPr>
                <a:defRPr/>
              </a:pPr>
              <a:t>‹#›</a:t>
            </a:fld>
            <a:endParaRPr lang="en-US"/>
          </a:p>
        </p:txBody>
      </p:sp>
    </p:spTree>
    <p:extLst>
      <p:ext uri="{BB962C8B-B14F-4D97-AF65-F5344CB8AC3E}">
        <p14:creationId xmlns:p14="http://schemas.microsoft.com/office/powerpoint/2010/main" val="3087130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cs typeface="+mn-cs"/>
              </a:defRPr>
            </a:lvl1pPr>
          </a:lstStyle>
          <a:p>
            <a:pPr>
              <a:defRPr/>
            </a:pPr>
            <a:fld id="{E128B43C-3C9E-47B7-AC1E-3B54A4A747D7}" type="slidenum">
              <a:rPr lang="en-US"/>
              <a:pPr>
                <a:defRPr/>
              </a:pPr>
              <a:t>‹#›</a:t>
            </a:fld>
            <a:endParaRPr lang="en-US"/>
          </a:p>
        </p:txBody>
      </p:sp>
    </p:spTree>
    <p:extLst>
      <p:ext uri="{BB962C8B-B14F-4D97-AF65-F5344CB8AC3E}">
        <p14:creationId xmlns:p14="http://schemas.microsoft.com/office/powerpoint/2010/main" val="2619540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ongtermcare.acl.gov/the-basics/glossary.html#long-term-care-servic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ＭＳ Ｐゴシック" charset="-128"/>
              <a:cs typeface="ＭＳ Ｐゴシック" charset="-128"/>
            </a:endParaRPr>
          </a:p>
          <a:p>
            <a:endParaRPr lang="en-US" sz="1200" kern="1200" dirty="0">
              <a:solidFill>
                <a:schemeClr val="tx1"/>
              </a:solidFill>
              <a:effectLst/>
              <a:latin typeface="Arial" charset="0"/>
              <a:ea typeface="ＭＳ Ｐゴシック" charset="-128"/>
              <a:cs typeface="ＭＳ Ｐゴシック" charset="-128"/>
            </a:endParaRPr>
          </a:p>
          <a:p>
            <a:endParaRPr lang="en-US" sz="1200" kern="1200" dirty="0">
              <a:solidFill>
                <a:schemeClr val="tx1"/>
              </a:solidFill>
              <a:effectLst/>
              <a:latin typeface="Arial" charset="0"/>
              <a:ea typeface="ＭＳ Ｐゴシック" charset="-128"/>
              <a:cs typeface="ＭＳ Ｐゴシック" charset="-128"/>
            </a:endParaRPr>
          </a:p>
          <a:p>
            <a:endParaRPr lang="en-US" sz="1200" kern="1200" dirty="0">
              <a:solidFill>
                <a:schemeClr val="tx1"/>
              </a:solidFill>
              <a:effectLst/>
              <a:latin typeface="Arial" charset="0"/>
              <a:ea typeface="ＭＳ Ｐゴシック" charset="-128"/>
              <a:cs typeface="ＭＳ Ｐゴシック" charset="-128"/>
            </a:endParaRPr>
          </a:p>
          <a:p>
            <a:endParaRPr lang="en-US" sz="1200" kern="1200" dirty="0">
              <a:solidFill>
                <a:schemeClr val="tx1"/>
              </a:solidFill>
              <a:effectLst/>
              <a:latin typeface="Arial" charset="0"/>
              <a:ea typeface="ＭＳ Ｐゴシック" charset="-128"/>
              <a:cs typeface="ＭＳ Ｐゴシック" charset="-128"/>
            </a:endParaRPr>
          </a:p>
          <a:p>
            <a:endParaRPr lang="en-US" sz="1200" kern="1200" dirty="0">
              <a:solidFill>
                <a:schemeClr val="tx1"/>
              </a:solidFill>
              <a:effectLst/>
              <a:latin typeface="Arial" charset="0"/>
              <a:ea typeface="ＭＳ Ｐゴシック" charset="-128"/>
              <a:cs typeface="ＭＳ Ｐゴシック" charset="-128"/>
            </a:endParaRPr>
          </a:p>
          <a:p>
            <a:endParaRPr lang="en-US" sz="1200" kern="1200" dirty="0">
              <a:solidFill>
                <a:schemeClr val="tx1"/>
              </a:solidFill>
              <a:effectLst/>
              <a:latin typeface="Arial" charset="0"/>
              <a:ea typeface="ＭＳ Ｐゴシック" charset="-128"/>
              <a:cs typeface="ＭＳ Ｐゴシック" charset="-128"/>
            </a:endParaRPr>
          </a:p>
          <a:p>
            <a:endParaRPr lang="en-US" sz="1200" kern="1200" dirty="0">
              <a:solidFill>
                <a:schemeClr val="tx1"/>
              </a:solidFill>
              <a:effectLst/>
              <a:latin typeface="Arial" charset="0"/>
              <a:ea typeface="ＭＳ Ｐゴシック" charset="-128"/>
              <a:cs typeface="ＭＳ Ｐゴシック" charset="-128"/>
            </a:endParaRPr>
          </a:p>
          <a:p>
            <a:endParaRPr lang="en-US" sz="1200" kern="1200" dirty="0">
              <a:solidFill>
                <a:schemeClr val="tx1"/>
              </a:solidFill>
              <a:effectLst/>
              <a:latin typeface="Arial" charset="0"/>
              <a:ea typeface="ＭＳ Ｐゴシック" charset="-128"/>
              <a:cs typeface="ＭＳ Ｐゴシック" charset="-128"/>
            </a:endParaRPr>
          </a:p>
          <a:p>
            <a:endParaRPr lang="en-US" sz="1200" kern="1200" dirty="0">
              <a:solidFill>
                <a:schemeClr val="tx1"/>
              </a:solidFill>
              <a:effectLst/>
              <a:latin typeface="Arial" charset="0"/>
              <a:ea typeface="ＭＳ Ｐゴシック" charset="-128"/>
              <a:cs typeface="ＭＳ Ｐゴシック" charset="-128"/>
            </a:endParaRPr>
          </a:p>
          <a:p>
            <a:endParaRPr lang="en-US" sz="1200" kern="1200" dirty="0">
              <a:solidFill>
                <a:schemeClr val="tx1"/>
              </a:solidFill>
              <a:effectLst/>
              <a:latin typeface="Arial" charset="0"/>
              <a:ea typeface="ＭＳ Ｐゴシック" charset="-128"/>
              <a:cs typeface="ＭＳ Ｐゴシック" charset="-128"/>
            </a:endParaRPr>
          </a:p>
          <a:p>
            <a:r>
              <a:rPr lang="en-US" sz="1200" kern="1200" dirty="0">
                <a:solidFill>
                  <a:schemeClr val="tx1"/>
                </a:solidFill>
                <a:effectLst/>
                <a:latin typeface="Arial" charset="0"/>
                <a:ea typeface="ＭＳ Ｐゴシック" charset="-128"/>
                <a:cs typeface="ＭＳ Ｐゴシック" charset="-128"/>
              </a:rPr>
              <a:t>Thank you Shawn.  </a:t>
            </a:r>
          </a:p>
          <a:p>
            <a:endParaRPr lang="en-US" sz="1200" u="none" strike="noStrike" kern="1200" dirty="0">
              <a:solidFill>
                <a:schemeClr val="tx1"/>
              </a:solidFill>
              <a:effectLst/>
              <a:latin typeface="Arial" charset="0"/>
              <a:ea typeface="ＭＳ Ｐゴシック" charset="-128"/>
              <a:cs typeface="ＭＳ Ｐゴシック" charset="-128"/>
            </a:endParaRPr>
          </a:p>
          <a:p>
            <a:r>
              <a:rPr lang="en-US" sz="1200" u="none" strike="noStrike" kern="1200" dirty="0">
                <a:solidFill>
                  <a:schemeClr val="tx1"/>
                </a:solidFill>
                <a:effectLst/>
                <a:latin typeface="Arial" charset="0"/>
                <a:ea typeface="ＭＳ Ｐゴシック" charset="-128"/>
                <a:cs typeface="ＭＳ Ｐゴシック" charset="-128"/>
              </a:rPr>
              <a:t>And thank you to Sarah &amp; the DC Estate Planning Council.  </a:t>
            </a:r>
          </a:p>
          <a:p>
            <a:r>
              <a:rPr lang="en-US" sz="1200" u="none" strike="noStrike" kern="1200" dirty="0">
                <a:solidFill>
                  <a:schemeClr val="tx1"/>
                </a:solidFill>
                <a:effectLst/>
                <a:latin typeface="Arial" charset="0"/>
                <a:ea typeface="ＭＳ Ｐゴシック" charset="-128"/>
                <a:cs typeface="ＭＳ Ｐゴシック" charset="-128"/>
              </a:rPr>
              <a:t>It is an honor to speak with you tonight as part of the </a:t>
            </a:r>
            <a:r>
              <a:rPr lang="en-US" sz="1200" u="none" strike="noStrike" kern="1200" dirty="0" err="1">
                <a:solidFill>
                  <a:schemeClr val="tx1"/>
                </a:solidFill>
                <a:effectLst/>
                <a:latin typeface="Arial" charset="0"/>
                <a:ea typeface="ＭＳ Ｐゴシック" charset="-128"/>
                <a:cs typeface="ＭＳ Ｐゴシック" charset="-128"/>
              </a:rPr>
              <a:t>Goldenzweig</a:t>
            </a:r>
            <a:r>
              <a:rPr lang="en-US" sz="1200" u="none" strike="noStrike" kern="1200" dirty="0">
                <a:solidFill>
                  <a:schemeClr val="tx1"/>
                </a:solidFill>
                <a:effectLst/>
                <a:latin typeface="Arial" charset="0"/>
                <a:ea typeface="ＭＳ Ｐゴシック" charset="-128"/>
                <a:cs typeface="ＭＳ Ｐゴシック" charset="-128"/>
              </a:rPr>
              <a:t> Memorial Lecture.  </a:t>
            </a:r>
          </a:p>
          <a:p>
            <a:endParaRPr lang="en-US" sz="1200" u="none" strike="noStrike" kern="1200" dirty="0">
              <a:solidFill>
                <a:schemeClr val="tx1"/>
              </a:solidFill>
              <a:effectLst/>
              <a:latin typeface="Arial" charset="0"/>
              <a:ea typeface="ＭＳ Ｐゴシック" charset="-128"/>
              <a:cs typeface="ＭＳ Ｐゴシック" charset="-128"/>
            </a:endParaRPr>
          </a:p>
          <a:p>
            <a:r>
              <a:rPr lang="en-US" sz="1200" u="none" strike="noStrike" kern="1200" dirty="0">
                <a:solidFill>
                  <a:schemeClr val="tx1"/>
                </a:solidFill>
                <a:effectLst/>
                <a:latin typeface="Arial" charset="0"/>
                <a:ea typeface="ＭＳ Ｐゴシック" charset="-128"/>
                <a:cs typeface="ＭＳ Ｐゴシック" charset="-128"/>
              </a:rPr>
              <a:t>MNIAH; I am a director in the Advanced Consulting Group at Nationwide.</a:t>
            </a:r>
          </a:p>
          <a:p>
            <a:endParaRPr lang="en-US" sz="1200" u="none" strike="noStrike" kern="1200" dirty="0">
              <a:solidFill>
                <a:schemeClr val="tx1"/>
              </a:solidFill>
              <a:effectLst/>
              <a:latin typeface="Arial" charset="0"/>
              <a:ea typeface="ＭＳ Ｐゴシック" charset="-128"/>
              <a:cs typeface="ＭＳ Ｐゴシック" charset="-128"/>
            </a:endParaRPr>
          </a:p>
          <a:p>
            <a:r>
              <a:rPr lang="en-US" sz="1200" u="none" strike="noStrike" kern="1200" dirty="0">
                <a:solidFill>
                  <a:schemeClr val="tx1"/>
                </a:solidFill>
                <a:effectLst/>
                <a:latin typeface="Arial" charset="0"/>
                <a:ea typeface="ＭＳ Ｐゴシック" charset="-128"/>
                <a:cs typeface="ＭＳ Ｐゴシック" charset="-128"/>
              </a:rPr>
              <a:t>Tonight we’re going to discuss Surprising Ways LTC Coverage Can Be Used in an Estate Plan.  </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a:t>
            </a:fld>
            <a:endParaRPr lang="en-US"/>
          </a:p>
        </p:txBody>
      </p:sp>
    </p:spTree>
    <p:extLst>
      <p:ext uri="{BB962C8B-B14F-4D97-AF65-F5344CB8AC3E}">
        <p14:creationId xmlns:p14="http://schemas.microsoft.com/office/powerpoint/2010/main" val="249903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solidFill>
                  <a:schemeClr val="tx1"/>
                </a:solidFill>
              </a:rPr>
              <a:t>Today we’re more likely to come across mass affluent households that are experiencing ILIT remorse.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solidFill>
                  <a:schemeClr val="tx1"/>
                </a:solidFill>
              </a:rPr>
              <a:t>“I don’t need an irrevocable trust anymore” they say. They mean that their likelihood of facing exposure to the estate tax is remote so they don’t want to maintain their irrevocable trust.  And they also don’t want to maintain the life insurance policy either.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solidFill>
                  <a:schemeClr val="tx1"/>
                </a:solidFill>
              </a:rPr>
              <a:t>But we know that irrevocable trusts are good to have… for a variety of reasons – not just for the estate tax.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solidFill>
                <a:schemeClr val="tx1"/>
              </a:solidFill>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i="0" dirty="0">
                <a:solidFill>
                  <a:schemeClr val="tx1"/>
                </a:solidFill>
              </a:rPr>
              <a:t>They provide creditor protection for the grantor, for all assets that are transferred to them</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i="0" dirty="0">
                <a:solidFill>
                  <a:schemeClr val="tx1"/>
                </a:solidFill>
              </a:rPr>
              <a:t>And those assets will Avoid probate at the grantor’s death</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i="0" dirty="0">
                <a:solidFill>
                  <a:schemeClr val="tx1"/>
                </a:solidFill>
              </a:rPr>
              <a:t>A trust is a private document (vs. a public will);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i="0" dirty="0">
                <a:solidFill>
                  <a:schemeClr val="tx1"/>
                </a:solidFill>
              </a:rPr>
              <a:t>And an irrevocable trust is a great option to name as the beneficiary of a variety of assets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i="0" dirty="0">
                <a:solidFill>
                  <a:schemeClr val="tx1"/>
                </a:solidFill>
              </a:rPr>
              <a:t>To the extent those assets remain in trust for future generations, the irrevocable trust provides creditor protection for those beneficiaries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i="0" dirty="0">
                <a:solidFill>
                  <a:schemeClr val="tx1"/>
                </a:solidFill>
              </a:rPr>
              <a:t>And potentially Professional money management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i="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solidFill>
                  <a:schemeClr val="tx1"/>
                </a:solidFill>
              </a:rPr>
              <a:t>It’s always possible that the law will change and these households will face more certain exposure to the estate tax, once again.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solidFill>
                  <a:schemeClr val="tx1"/>
                </a:solidFill>
              </a:rPr>
              <a:t>All of this is true and makes logical sense but may not be enough to persuade them to keep their irrevocable trusts or the life insurance policies within them…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solidFill>
                  <a:schemeClr val="tx1"/>
                </a:solidFill>
              </a:rPr>
              <a:t>But, </a:t>
            </a:r>
            <a:endParaRPr lang="en-US" b="1" i="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Arial" charset="0"/>
                <a:ea typeface="ＭＳ Ｐゴシック" charset="-128"/>
                <a:cs typeface="ＭＳ Ｐゴシック" charset="-128"/>
              </a:rPr>
              <a:t>There has been another trend shaping American wealth over the last 20 years or so that may give our mass affluent clients pause… and cause them to reconsider…</a:t>
            </a:r>
            <a:r>
              <a:rPr lang="en-US" sz="1200" b="1" i="0" kern="1200" dirty="0">
                <a:solidFill>
                  <a:schemeClr val="tx1"/>
                </a:solidFill>
                <a:effectLst/>
                <a:latin typeface="Arial" charset="0"/>
                <a:ea typeface="ＭＳ Ｐゴシック" charset="-128"/>
                <a:cs typeface="ＭＳ Ｐゴシック"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10</a:t>
            </a:fld>
            <a:endParaRPr lang="en-US"/>
          </a:p>
        </p:txBody>
      </p:sp>
    </p:spTree>
    <p:extLst>
      <p:ext uri="{BB962C8B-B14F-4D97-AF65-F5344CB8AC3E}">
        <p14:creationId xmlns:p14="http://schemas.microsoft.com/office/powerpoint/2010/main" val="3205254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4" y="4399489"/>
            <a:ext cx="6387253" cy="4741971"/>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i="0" dirty="0">
                <a:solidFill>
                  <a:schemeClr val="tx1"/>
                </a:solidFill>
              </a:rPr>
              <a:t>That trend impacting wealth in America is health in America.  </a:t>
            </a:r>
          </a:p>
          <a:p>
            <a:endParaRPr lang="en-US" sz="1400" dirty="0"/>
          </a:p>
          <a:p>
            <a:r>
              <a:rPr lang="en-US" sz="1400" dirty="0"/>
              <a:t>Let’s see how much you know about changes in health and how Americans are faring in regard to mortality. I am going to ask you how mortality has changed as a result of the following health conditions since the year 2000.  And your response is either up or down.  </a:t>
            </a:r>
          </a:p>
          <a:p>
            <a:endParaRPr lang="en-US" sz="1400" dirty="0"/>
          </a:p>
          <a:p>
            <a:r>
              <a:rPr lang="en-US" sz="1400" dirty="0"/>
              <a:t>Are deaths as a result of breast cancer since 2000 up or down?</a:t>
            </a:r>
          </a:p>
          <a:p>
            <a:r>
              <a:rPr lang="en-US" sz="1400" dirty="0"/>
              <a:t>	Up,  ½ %</a:t>
            </a:r>
          </a:p>
          <a:p>
            <a:r>
              <a:rPr lang="en-US" sz="1400" dirty="0"/>
              <a:t>Are deaths as a result of heart attack since 2000 up or down?</a:t>
            </a:r>
          </a:p>
          <a:p>
            <a:r>
              <a:rPr lang="en-US" sz="1400" dirty="0"/>
              <a:t>	Down, -9%</a:t>
            </a:r>
          </a:p>
          <a:p>
            <a:r>
              <a:rPr lang="en-US" sz="1400" dirty="0"/>
              <a:t>Are deaths as a result of stroke since 2000 up or down?</a:t>
            </a:r>
          </a:p>
          <a:p>
            <a:r>
              <a:rPr lang="en-US" sz="1400" dirty="0"/>
              <a:t>	Down, -13%</a:t>
            </a:r>
          </a:p>
          <a:p>
            <a:r>
              <a:rPr lang="en-US" sz="1400" dirty="0"/>
              <a:t>And Are deaths as a result of Alzheimer’s since 2000 up or down?</a:t>
            </a:r>
          </a:p>
          <a:p>
            <a:r>
              <a:rPr lang="en-US" sz="1400" dirty="0"/>
              <a:t>	Up, +145%</a:t>
            </a:r>
          </a:p>
          <a:p>
            <a:r>
              <a:rPr lang="en-US" sz="1400" dirty="0"/>
              <a:t>Yes, that is an alarming figure!</a:t>
            </a:r>
          </a:p>
          <a:p>
            <a:endParaRPr lang="en-US" sz="14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i="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i="0" dirty="0">
                <a:solidFill>
                  <a:schemeClr val="tx1"/>
                </a:solidFill>
              </a:rPr>
              <a:t>When it comes to people DYING from various conditions, we have made some excellent medical progress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400" i="0" dirty="0">
                <a:solidFill>
                  <a:schemeClr val="tx1"/>
                </a:solidFill>
              </a:rPr>
              <a:t>I’ve heard it said we’re living longer but dying slower</a:t>
            </a:r>
          </a:p>
          <a:p>
            <a:endParaRPr lang="en-US" sz="1400" b="1" u="sng" dirty="0">
              <a:solidFill>
                <a:srgbClr val="FF0000"/>
              </a:solidFill>
            </a:endParaRP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11</a:t>
            </a:fld>
            <a:endParaRPr lang="en-US"/>
          </a:p>
        </p:txBody>
      </p:sp>
    </p:spTree>
    <p:extLst>
      <p:ext uri="{BB962C8B-B14F-4D97-AF65-F5344CB8AC3E}">
        <p14:creationId xmlns:p14="http://schemas.microsoft.com/office/powerpoint/2010/main" val="1925272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4" y="4415790"/>
            <a:ext cx="6387253" cy="4570730"/>
          </a:xfrm>
        </p:spPr>
        <p:txBody>
          <a:bodyPr/>
          <a:lstStyle/>
          <a:p>
            <a:r>
              <a:rPr lang="en-US" sz="1200" b="0" i="0" kern="1200" dirty="0">
                <a:solidFill>
                  <a:schemeClr val="tx1"/>
                </a:solidFill>
                <a:effectLst/>
                <a:latin typeface="Arial" charset="0"/>
                <a:ea typeface="ＭＳ Ｐゴシック" charset="-128"/>
                <a:cs typeface="ＭＳ Ｐゴシック" charset="-128"/>
              </a:rPr>
              <a:t>Here is a true or false question that addresses the likelihood that an individual will need LTC services.  </a:t>
            </a:r>
          </a:p>
          <a:p>
            <a:endParaRPr lang="en-US" sz="1200" b="0" i="0" kern="1200" dirty="0">
              <a:solidFill>
                <a:schemeClr val="tx1"/>
              </a:solidFill>
              <a:effectLst/>
              <a:latin typeface="Arial" charset="0"/>
              <a:ea typeface="ＭＳ Ｐゴシック" charset="-128"/>
              <a:cs typeface="ＭＳ Ｐゴシック" charset="-128"/>
            </a:endParaRPr>
          </a:p>
          <a:p>
            <a:r>
              <a:rPr lang="en-US" sz="1200" dirty="0"/>
              <a:t>True or false? The longer you live the more likely you will need long-term care services?</a:t>
            </a:r>
          </a:p>
          <a:p>
            <a:r>
              <a:rPr lang="en-US" sz="1200" dirty="0"/>
              <a:t>TRUE</a:t>
            </a:r>
            <a:endParaRPr lang="en-US" sz="1200" b="0" i="0" kern="1200" dirty="0">
              <a:solidFill>
                <a:schemeClr val="tx1"/>
              </a:solidFill>
              <a:effectLst/>
              <a:latin typeface="Arial" charset="0"/>
              <a:ea typeface="ＭＳ Ｐゴシック" charset="-128"/>
              <a:cs typeface="ＭＳ Ｐゴシック" charset="-128"/>
            </a:endParaRPr>
          </a:p>
          <a:p>
            <a:r>
              <a:rPr lang="en-US" sz="1200" b="0" i="0" kern="1200" dirty="0">
                <a:solidFill>
                  <a:schemeClr val="tx1"/>
                </a:solidFill>
                <a:effectLst/>
                <a:latin typeface="Arial" charset="0"/>
                <a:ea typeface="ＭＳ Ｐゴシック" charset="-128"/>
                <a:cs typeface="ＭＳ Ｐゴシック" charset="-128"/>
              </a:rPr>
              <a:t>Someone turning age 65 today has almost a 70% chance of needing some type of </a:t>
            </a:r>
            <a:r>
              <a:rPr lang="en-US" sz="1200" b="0" i="0" kern="1200" dirty="0">
                <a:solidFill>
                  <a:schemeClr val="tx1"/>
                </a:solidFill>
                <a:effectLst/>
                <a:latin typeface="Arial" charset="0"/>
                <a:ea typeface="ＭＳ Ｐゴシック" charset="-128"/>
                <a:cs typeface="ＭＳ Ｐゴシック" charset="-128"/>
                <a:hlinkClick r:id="rId3"/>
              </a:rPr>
              <a:t>long-term care services</a:t>
            </a:r>
            <a:r>
              <a:rPr lang="en-US" sz="1200" b="0" i="0" kern="1200" dirty="0">
                <a:solidFill>
                  <a:schemeClr val="tx1"/>
                </a:solidFill>
                <a:effectLst/>
                <a:latin typeface="Arial" charset="0"/>
                <a:ea typeface="ＭＳ Ｐゴシック" charset="-128"/>
                <a:cs typeface="ＭＳ Ｐゴシック" charset="-128"/>
              </a:rPr>
              <a:t> and supports in their remaining years.  </a:t>
            </a:r>
          </a:p>
          <a:p>
            <a:endParaRPr lang="en-US" sz="1600" b="1" u="sng" dirty="0">
              <a:solidFill>
                <a:srgbClr val="FF0000"/>
              </a:solidFill>
            </a:endParaRPr>
          </a:p>
          <a:p>
            <a:r>
              <a:rPr lang="en-US" sz="1600" b="0" u="none" dirty="0">
                <a:solidFill>
                  <a:srgbClr val="FF0000"/>
                </a:solidFill>
              </a:rPr>
              <a:t>AND One final question, Between 1980 and 2010, what was the increase in the percentage of people living to age 100?  </a:t>
            </a:r>
          </a:p>
          <a:p>
            <a:r>
              <a:rPr lang="en-US" sz="1600" b="0" u="none" dirty="0">
                <a:solidFill>
                  <a:srgbClr val="FF0000"/>
                </a:solidFill>
              </a:rPr>
              <a:t>66% more people lived to age 100 in 2010 than they did in 1980.  </a:t>
            </a:r>
          </a:p>
          <a:p>
            <a:endParaRPr lang="en-US" sz="1600" dirty="0"/>
          </a:p>
          <a:p>
            <a:r>
              <a:rPr lang="en-US" sz="1600" dirty="0"/>
              <a:t>According to an article in PREVENTION magazine; during the 20</a:t>
            </a:r>
            <a:r>
              <a:rPr lang="en-US" sz="1600" baseline="30000" dirty="0"/>
              <a:t>th</a:t>
            </a:r>
            <a:r>
              <a:rPr lang="en-US" sz="1600" dirty="0"/>
              <a:t> century, life expectancy rose 30 years - the largest increase of life expectancy in the past 5000 years of human history. </a:t>
            </a:r>
          </a:p>
          <a:p>
            <a:endParaRPr lang="en-US" sz="1600" dirty="0"/>
          </a:p>
          <a:p>
            <a:r>
              <a:rPr lang="en-US" sz="1600" dirty="0"/>
              <a:t>***</a:t>
            </a:r>
          </a:p>
          <a:p>
            <a:r>
              <a:rPr lang="en-US" sz="1600" b="0" i="0" kern="1200" dirty="0">
                <a:solidFill>
                  <a:schemeClr val="tx1"/>
                </a:solidFill>
                <a:effectLst/>
                <a:latin typeface="Arial" charset="0"/>
                <a:ea typeface="ＭＳ Ｐゴシック" charset="-128"/>
                <a:cs typeface="ＭＳ Ｐゴシック" charset="-128"/>
              </a:rPr>
              <a:t>(And that </a:t>
            </a:r>
            <a:r>
              <a:rPr lang="en-US" sz="1600" b="0" i="0" kern="1200" dirty="0">
                <a:solidFill>
                  <a:schemeClr val="tx1"/>
                </a:solidFill>
                <a:effectLst/>
                <a:latin typeface="Arial" charset="0"/>
                <a:ea typeface="ＭＳ Ｐゴシック" charset="-128"/>
                <a:cs typeface="ＭＳ Ｐゴシック" charset="-128"/>
                <a:hlinkClick r:id="" action="ppaction://noaction"/>
              </a:rPr>
              <a:t>statistic comes to us from the US Department of Health and Human Services.)  </a:t>
            </a:r>
            <a:endParaRPr lang="en-US" sz="2000" dirty="0">
              <a:hlinkClick r:id="" action="ppaction://noaction"/>
            </a:endParaRPr>
          </a:p>
          <a:p>
            <a:r>
              <a:rPr lang="en-US" sz="2000" dirty="0">
                <a:hlinkClick r:id="" action="ppaction://noaction"/>
              </a:rPr>
              <a:t>https://longtermcare.acl.gov/the-basics/how-much-care-will-you-need.html</a:t>
            </a:r>
            <a:endParaRPr lang="en-US" sz="2000" b="1" u="sng" dirty="0">
              <a:solidFill>
                <a:srgbClr val="FF0000"/>
              </a:solidFill>
            </a:endParaRPr>
          </a:p>
          <a:p>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12</a:t>
            </a:fld>
            <a:endParaRPr lang="en-US"/>
          </a:p>
        </p:txBody>
      </p:sp>
    </p:spTree>
    <p:extLst>
      <p:ext uri="{BB962C8B-B14F-4D97-AF65-F5344CB8AC3E}">
        <p14:creationId xmlns:p14="http://schemas.microsoft.com/office/powerpoint/2010/main" val="251282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If we put these trends in wealth and health together… an interesting picture starts to develop for estate planners … </a:t>
            </a:r>
          </a:p>
          <a:p>
            <a:endParaRPr lang="en-US" sz="1200" kern="1200" dirty="0">
              <a:solidFill>
                <a:schemeClr val="tx1"/>
              </a:solidFill>
              <a:effectLst/>
              <a:latin typeface="Arial" charset="0"/>
              <a:ea typeface="ＭＳ Ｐゴシック" charset="-128"/>
              <a:cs typeface="ＭＳ Ｐゴシック" charset="-128"/>
            </a:endParaRPr>
          </a:p>
          <a:p>
            <a:pPr marL="171450" indent="-171450">
              <a:buFontTx/>
              <a:buChar char="-"/>
            </a:pPr>
            <a:r>
              <a:rPr lang="en-US" sz="1200" kern="1200" dirty="0">
                <a:solidFill>
                  <a:schemeClr val="tx1"/>
                </a:solidFill>
                <a:effectLst/>
                <a:latin typeface="Arial" charset="0"/>
                <a:ea typeface="ＭＳ Ｐゴシック" charset="-128"/>
                <a:cs typeface="ＭＳ Ｐゴシック" charset="-128"/>
              </a:rPr>
              <a:t>Although our mass affluent clients may not be exposed to an estate tax under current law and may rightfully claim that they don’t “need” their irrevocable trusts for estate tax liquidity, it would be to their advantage to MAINTAIN their irrevocable trusts </a:t>
            </a:r>
            <a:r>
              <a:rPr lang="en-US" sz="1200" b="1" i="1" u="sng" kern="1200" dirty="0">
                <a:solidFill>
                  <a:schemeClr val="tx1"/>
                </a:solidFill>
                <a:effectLst/>
                <a:latin typeface="Arial" charset="0"/>
                <a:ea typeface="ＭＳ Ｐゴシック" charset="-128"/>
                <a:cs typeface="ＭＳ Ｐゴシック" charset="-128"/>
              </a:rPr>
              <a:t>AND the life insurance policies within them</a:t>
            </a:r>
          </a:p>
          <a:p>
            <a:pPr marL="0" indent="0">
              <a:buFontTx/>
              <a:buNone/>
            </a:pPr>
            <a:endParaRPr lang="en-US" sz="1200" kern="1200" dirty="0">
              <a:solidFill>
                <a:schemeClr val="tx1"/>
              </a:solidFill>
              <a:effectLst/>
              <a:latin typeface="Arial" charset="0"/>
              <a:ea typeface="ＭＳ Ｐゴシック" charset="-128"/>
              <a:cs typeface="ＭＳ Ｐゴシック" charset="-128"/>
            </a:endParaRPr>
          </a:p>
          <a:p>
            <a:pPr marL="171450" indent="-171450">
              <a:buFontTx/>
              <a:buChar char="-"/>
            </a:pPr>
            <a:r>
              <a:rPr lang="en-US" sz="1200" kern="1200" dirty="0">
                <a:solidFill>
                  <a:schemeClr val="tx1"/>
                </a:solidFill>
                <a:effectLst/>
                <a:latin typeface="Arial" charset="0"/>
                <a:ea typeface="ＭＳ Ｐゴシック" charset="-128"/>
                <a:cs typeface="ＭＳ Ｐゴシック" charset="-128"/>
              </a:rPr>
              <a:t>WHY? Because the costs of long-term care have become the *new* estate tax for the mass affluent </a:t>
            </a:r>
          </a:p>
          <a:p>
            <a:pPr marL="171450" indent="-171450">
              <a:buFontTx/>
              <a:buChar char="-"/>
            </a:pPr>
            <a:endParaRPr lang="en-US" sz="1200" kern="1200" dirty="0">
              <a:solidFill>
                <a:schemeClr val="tx1"/>
              </a:solidFill>
              <a:effectLst/>
              <a:latin typeface="Arial" charset="0"/>
              <a:ea typeface="ＭＳ Ｐゴシック" charset="-128"/>
              <a:cs typeface="ＭＳ Ｐゴシック" charset="-128"/>
            </a:endParaRPr>
          </a:p>
          <a:p>
            <a:pPr marL="0" indent="0">
              <a:buFontTx/>
              <a:buNone/>
            </a:pPr>
            <a:r>
              <a:rPr lang="en-US" sz="1200" kern="1200" dirty="0">
                <a:solidFill>
                  <a:schemeClr val="tx1"/>
                </a:solidFill>
                <a:effectLst/>
                <a:latin typeface="Arial" charset="0"/>
                <a:ea typeface="ＭＳ Ｐゴシック" charset="-128"/>
                <a:cs typeface="ＭＳ Ｐゴシック" charset="-128"/>
              </a:rPr>
              <a:t>What do I mean by that?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I mean that </a:t>
            </a:r>
            <a:r>
              <a:rPr lang="en-US" sz="1200" b="0" kern="1200" dirty="0">
                <a:solidFill>
                  <a:schemeClr val="tx1"/>
                </a:solidFill>
                <a:effectLst/>
                <a:latin typeface="Arial" charset="0"/>
                <a:ea typeface="ＭＳ Ｐゴシック" charset="-128"/>
                <a:cs typeface="ＭＳ Ｐゴシック" charset="-128"/>
              </a:rPr>
              <a:t>The largest threat to wealth transfer planning for the mass affluent is not the estate tax.  It is the costs of long term care.  </a:t>
            </a:r>
          </a:p>
          <a:p>
            <a:pPr marL="0" indent="0">
              <a:buFontTx/>
              <a:buNone/>
            </a:pPr>
            <a:endParaRPr lang="en-US" sz="1200" kern="1200" dirty="0">
              <a:solidFill>
                <a:schemeClr val="tx1"/>
              </a:solidFill>
              <a:effectLst/>
              <a:latin typeface="Arial" charset="0"/>
              <a:ea typeface="ＭＳ Ｐゴシック" charset="-128"/>
              <a:cs typeface="ＭＳ Ｐゴシック" charset="-128"/>
            </a:endParaRPr>
          </a:p>
          <a:p>
            <a:pPr marL="0" indent="0">
              <a:buFontTx/>
              <a:buNone/>
            </a:pPr>
            <a:r>
              <a:rPr lang="en-US" sz="1200" kern="1200" dirty="0">
                <a:solidFill>
                  <a:schemeClr val="tx1"/>
                </a:solidFill>
                <a:effectLst/>
                <a:latin typeface="Arial" charset="0"/>
                <a:ea typeface="ＭＳ Ｐゴシック" charset="-128"/>
                <a:cs typeface="ＭＳ Ｐゴシック" charset="-128"/>
              </a:rPr>
              <a:t>Many mass affluent households may be right that their estates will not be subject to the estate tax at their death.  </a:t>
            </a:r>
          </a:p>
          <a:p>
            <a:pPr marL="0" indent="0">
              <a:buFontTx/>
              <a:buNone/>
            </a:pPr>
            <a:r>
              <a:rPr lang="en-US" sz="1200" kern="1200" dirty="0">
                <a:solidFill>
                  <a:schemeClr val="tx1"/>
                </a:solidFill>
                <a:effectLst/>
                <a:latin typeface="Arial" charset="0"/>
                <a:ea typeface="ＭＳ Ｐゴシック" charset="-128"/>
                <a:cs typeface="ＭＳ Ｐゴシック" charset="-128"/>
              </a:rPr>
              <a:t>But, their estates most likely will still be diminished – and potentially significantly so – by the costs of long-term care.  </a:t>
            </a:r>
          </a:p>
          <a:p>
            <a:pPr marL="0" indent="0">
              <a:buFontTx/>
              <a:buNone/>
            </a:pPr>
            <a:r>
              <a:rPr lang="en-US" sz="1200" kern="1200" dirty="0">
                <a:solidFill>
                  <a:schemeClr val="tx1"/>
                </a:solidFill>
                <a:effectLst/>
                <a:latin typeface="Arial" charset="0"/>
                <a:ea typeface="ＭＳ Ｐゴシック" charset="-128"/>
                <a:cs typeface="ＭＳ Ｐゴシック" charset="-128"/>
              </a:rPr>
              <a:t>Instead of 40% of their estates over an exemption going to the I.R.S., that 40% may be going to L.T.C.  </a:t>
            </a:r>
          </a:p>
          <a:p>
            <a:pPr marL="0" indent="0">
              <a:buFontTx/>
              <a:buNone/>
            </a:pPr>
            <a:endParaRPr lang="en-US" sz="1200" kern="1200" dirty="0">
              <a:solidFill>
                <a:schemeClr val="tx1"/>
              </a:solidFill>
              <a:effectLst/>
              <a:latin typeface="Arial" charset="0"/>
              <a:ea typeface="ＭＳ Ｐゴシック" charset="-128"/>
              <a:cs typeface="ＭＳ Ｐゴシック" charset="-128"/>
            </a:endParaRPr>
          </a:p>
          <a:p>
            <a:pPr marL="0" indent="0">
              <a:buFontTx/>
              <a:buNone/>
            </a:pPr>
            <a:r>
              <a:rPr lang="en-US" sz="1200" kern="1200" dirty="0">
                <a:solidFill>
                  <a:schemeClr val="tx1"/>
                </a:solidFill>
                <a:effectLst/>
                <a:latin typeface="Arial" charset="0"/>
                <a:ea typeface="ＭＳ Ｐゴシック" charset="-128"/>
                <a:cs typeface="ＭＳ Ｐゴシック" charset="-128"/>
              </a:rPr>
              <a:t>In Washington D.C. the median cost of a private room in a nursing home is almost $150,000 per year.</a:t>
            </a:r>
          </a:p>
          <a:p>
            <a:pPr marL="0" indent="0">
              <a:buFontTx/>
              <a:buNone/>
            </a:pPr>
            <a:r>
              <a:rPr lang="en-US" sz="1200" kern="1200" dirty="0">
                <a:solidFill>
                  <a:schemeClr val="tx1"/>
                </a:solidFill>
                <a:effectLst/>
                <a:latin typeface="Arial" charset="0"/>
                <a:ea typeface="ＭＳ Ｐゴシック" charset="-128"/>
                <a:cs typeface="ＭＳ Ｐゴシック" charset="-128"/>
              </a:rPr>
              <a:t>The median cost of an assisted living facility is about $61,000 per year.  And the median cost of a home health aid is $57,000 per year.  </a:t>
            </a:r>
          </a:p>
          <a:p>
            <a:pPr marL="0" indent="0">
              <a:buFontTx/>
              <a:buNone/>
            </a:pPr>
            <a:endParaRPr lang="en-US" sz="1200" kern="1200" dirty="0">
              <a:solidFill>
                <a:schemeClr val="tx1"/>
              </a:solidFill>
              <a:effectLst/>
              <a:latin typeface="Arial" charset="0"/>
              <a:ea typeface="ＭＳ Ｐゴシック" charset="-128"/>
              <a:cs typeface="ＭＳ Ｐゴシック" charset="-128"/>
            </a:endParaRPr>
          </a:p>
          <a:p>
            <a:pPr marL="0" indent="0">
              <a:buFontTx/>
              <a:buNone/>
            </a:pPr>
            <a:r>
              <a:rPr lang="en-US" sz="1200" kern="1200" dirty="0">
                <a:solidFill>
                  <a:schemeClr val="tx1"/>
                </a:solidFill>
                <a:effectLst/>
                <a:latin typeface="Arial" charset="0"/>
                <a:ea typeface="ＭＳ Ｐゴシック" charset="-128"/>
                <a:cs typeface="ＭＳ Ｐゴシック" charset="-128"/>
              </a:rPr>
              <a:t>If someone stays for 5 years in a nursing home, their out of pocket cost would be $750,000.  </a:t>
            </a:r>
          </a:p>
          <a:p>
            <a:pPr marL="0" indent="0">
              <a:buFontTx/>
              <a:buNone/>
            </a:pPr>
            <a:r>
              <a:rPr lang="en-US" sz="1200" kern="1200" dirty="0">
                <a:solidFill>
                  <a:schemeClr val="tx1"/>
                </a:solidFill>
                <a:effectLst/>
                <a:latin typeface="Arial" charset="0"/>
                <a:ea typeface="ＭＳ Ｐゴシック" charset="-128"/>
                <a:cs typeface="ＭＳ Ｐゴシック" charset="-128"/>
              </a:rPr>
              <a:t>Or If someone needed a home health aid for 10 years, their out of pocket cost would be $570,000.  </a:t>
            </a:r>
          </a:p>
          <a:p>
            <a:pPr marL="0" indent="0">
              <a:buFontTx/>
              <a:buNone/>
            </a:pPr>
            <a:endParaRPr lang="en-US" sz="1200" b="1" u="sng" kern="1200" dirty="0">
              <a:solidFill>
                <a:schemeClr val="tx1"/>
              </a:solidFill>
              <a:effectLst/>
              <a:latin typeface="Arial" charset="0"/>
              <a:ea typeface="ＭＳ Ｐゴシック" charset="-128"/>
              <a:cs typeface="ＭＳ Ｐゴシック" charset="-128"/>
            </a:endParaRPr>
          </a:p>
          <a:p>
            <a:pPr marL="0" indent="0">
              <a:buFontTx/>
              <a:buNone/>
            </a:pPr>
            <a:r>
              <a:rPr lang="en-US" sz="1200" b="1" u="sng" kern="1200" dirty="0">
                <a:solidFill>
                  <a:schemeClr val="tx1"/>
                </a:solidFill>
                <a:effectLst/>
                <a:latin typeface="Arial" charset="0"/>
                <a:ea typeface="ＭＳ Ｐゴシック" charset="-128"/>
                <a:cs typeface="ＭＳ Ｐゴシック" charset="-128"/>
              </a:rPr>
              <a:t>If we were recommending that our clients use insurance for an estate tax liability of these amounts, why wouldn’t we recommend that our clients use insurance for a LTC liability of similar amounts?</a:t>
            </a:r>
          </a:p>
          <a:p>
            <a:pPr marL="0" indent="0">
              <a:buFontTx/>
              <a:buNone/>
            </a:pP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13</a:t>
            </a:fld>
            <a:endParaRPr lang="en-US"/>
          </a:p>
        </p:txBody>
      </p:sp>
    </p:spTree>
    <p:extLst>
      <p:ext uri="{BB962C8B-B14F-4D97-AF65-F5344CB8AC3E}">
        <p14:creationId xmlns:p14="http://schemas.microsoft.com/office/powerpoint/2010/main" val="1425457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kern="1200" dirty="0">
                <a:solidFill>
                  <a:schemeClr val="tx1"/>
                </a:solidFill>
                <a:effectLst/>
                <a:latin typeface="Arial" charset="0"/>
                <a:ea typeface="ＭＳ Ｐゴシック" charset="-128"/>
                <a:cs typeface="ＭＳ Ｐゴシック" charset="-128"/>
              </a:rPr>
              <a:t>This goes for </a:t>
            </a:r>
            <a:r>
              <a:rPr lang="en-US" sz="1200" b="1" u="sng" kern="1200" dirty="0">
                <a:solidFill>
                  <a:schemeClr val="tx1"/>
                </a:solidFill>
                <a:effectLst/>
                <a:latin typeface="Arial" charset="0"/>
                <a:ea typeface="ＭＳ Ｐゴシック" charset="-128"/>
                <a:cs typeface="ＭＳ Ｐゴシック" charset="-128"/>
              </a:rPr>
              <a:t>all</a:t>
            </a:r>
            <a:r>
              <a:rPr lang="en-US" sz="1200" b="0" kern="1200" dirty="0">
                <a:solidFill>
                  <a:schemeClr val="tx1"/>
                </a:solidFill>
                <a:effectLst/>
                <a:latin typeface="Arial" charset="0"/>
                <a:ea typeface="ＭＳ Ｐゴシック" charset="-128"/>
                <a:cs typeface="ＭＳ Ｐゴシック" charset="-128"/>
              </a:rPr>
              <a:t> of </a:t>
            </a:r>
            <a:r>
              <a:rPr lang="en-US" sz="1200" kern="1200" dirty="0">
                <a:solidFill>
                  <a:schemeClr val="tx1"/>
                </a:solidFill>
                <a:effectLst/>
                <a:latin typeface="Arial" charset="0"/>
                <a:ea typeface="ＭＳ Ｐゴシック" charset="-128"/>
                <a:cs typeface="ＭＳ Ｐゴシック" charset="-128"/>
              </a:rPr>
              <a:t>our mass affluent clients – those with irrevocable trusts and those without irrevocable trusts.  </a:t>
            </a:r>
          </a:p>
          <a:p>
            <a:pPr marL="0" indent="0">
              <a:buFontTx/>
              <a:buNone/>
            </a:pPr>
            <a:endParaRPr lang="en-US" sz="1200" kern="1200" dirty="0">
              <a:solidFill>
                <a:schemeClr val="tx1"/>
              </a:solidFill>
              <a:effectLst/>
              <a:latin typeface="Arial" charset="0"/>
              <a:ea typeface="ＭＳ Ｐゴシック" charset="-128"/>
              <a:cs typeface="ＭＳ Ｐゴシック" charset="-128"/>
            </a:endParaRPr>
          </a:p>
          <a:p>
            <a:pPr marL="0" indent="0">
              <a:buFontTx/>
              <a:buNone/>
            </a:pPr>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128"/>
              </a:rPr>
              <a:t>For those  mass affluent clients with irrevocable trusts, we want to encourage them to keep their trusts and to add a LTC rider to the life insurance policies within them – with certain carriers LTC riders can be added post-issue.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128"/>
              </a:rPr>
              <a:t>Or, we want to encourage them to do a tax free 1035 exchange to a policy with a LTC component or a linked-benefit product.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128"/>
              </a:rPr>
              <a:t>For those mass affluent clients without irrevocable trusts, the fix is simple, purchase a product that will provide LTC protection.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128"/>
              </a:rPr>
              <a:t>And for the reasons Shawn mentioned earlier, largely because standalone </a:t>
            </a:r>
            <a:r>
              <a:rPr lang="en-US" sz="1200" b="0" kern="1200" dirty="0" err="1">
                <a:solidFill>
                  <a:schemeClr val="tx1"/>
                </a:solidFill>
                <a:effectLst/>
                <a:latin typeface="Arial" charset="0"/>
                <a:ea typeface="ＭＳ Ｐゴシック" charset="-128"/>
              </a:rPr>
              <a:t>LTCi</a:t>
            </a:r>
            <a:r>
              <a:rPr lang="en-US" sz="1200" b="0" kern="1200" dirty="0">
                <a:solidFill>
                  <a:schemeClr val="tx1"/>
                </a:solidFill>
                <a:effectLst/>
                <a:latin typeface="Arial" charset="0"/>
                <a:ea typeface="ＭＳ Ｐゴシック" charset="-128"/>
              </a:rPr>
              <a:t> products generally do not pay out indemnity benefits and are a use it or lose it proposition, the product that will most likely deliver a win for your client’s estate plan, whether they have a LTC event or not, is a life insurance policy with a LTC component.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kern="1200" dirty="0">
                <a:solidFill>
                  <a:schemeClr val="tx1"/>
                </a:solidFill>
                <a:effectLst/>
                <a:latin typeface="Arial" charset="0"/>
                <a:ea typeface="ＭＳ Ｐゴシック" charset="-128"/>
              </a:rPr>
              <a:t>Note that your client will be underwritten and has to be young enough and healthy enough to add a LTC component or to be issued a new life insurance policy.  </a:t>
            </a:r>
            <a:endParaRPr lang="en-US" sz="1200" b="0" kern="1200" dirty="0">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tx1"/>
                </a:solidFill>
              </a:rPr>
              <a:t>Life insurance’s *</a:t>
            </a:r>
            <a:r>
              <a:rPr lang="en-US" sz="1200" b="1" u="sng" dirty="0">
                <a:solidFill>
                  <a:schemeClr val="tx1"/>
                </a:solidFill>
              </a:rPr>
              <a:t>new role</a:t>
            </a:r>
            <a:r>
              <a:rPr lang="en-US" sz="1200" b="1" dirty="0">
                <a:solidFill>
                  <a:schemeClr val="tx1"/>
                </a:solidFill>
              </a:rPr>
              <a:t>* in wealth transfer planning for the mass affluent includes a LTC component.</a:t>
            </a:r>
          </a:p>
          <a:p>
            <a:pPr marL="0" indent="0">
              <a:buFontTx/>
              <a:buNone/>
            </a:pPr>
            <a:endParaRPr lang="en-US" sz="1200" b="0" kern="1200" dirty="0">
              <a:solidFill>
                <a:schemeClr val="tx1"/>
              </a:solidFill>
              <a:effectLst/>
              <a:latin typeface="Arial" charset="0"/>
              <a:ea typeface="ＭＳ Ｐゴシック" charset="-128"/>
              <a:cs typeface="ＭＳ Ｐゴシック" charset="-128"/>
            </a:endParaRPr>
          </a:p>
          <a:p>
            <a:pPr marL="0" indent="0">
              <a:buFontTx/>
              <a:buNone/>
            </a:pPr>
            <a:endParaRPr lang="en-US" sz="1200" kern="1200" dirty="0">
              <a:solidFill>
                <a:schemeClr val="tx1"/>
              </a:solidFill>
              <a:effectLst/>
              <a:latin typeface="Arial" charset="0"/>
              <a:ea typeface="ＭＳ Ｐゴシック" charset="-128"/>
              <a:cs typeface="ＭＳ Ｐゴシック" charset="-128"/>
            </a:endParaRPr>
          </a:p>
          <a:p>
            <a:pPr marL="0" indent="0">
              <a:buFontTx/>
              <a:buNone/>
            </a:pPr>
            <a:r>
              <a:rPr lang="en-US" sz="1200" b="0" kern="1200" dirty="0">
                <a:solidFill>
                  <a:schemeClr val="tx1"/>
                </a:solidFill>
                <a:effectLst/>
                <a:latin typeface="Arial" charset="0"/>
                <a:ea typeface="ＭＳ Ｐゴシック" charset="-128"/>
                <a:cs typeface="ＭＳ Ｐゴシック" charset="-128"/>
              </a:rPr>
              <a:t>When we traditionally think about leaving an inheritance we think about life insurance.  But for the vast majority of mass affluent households today, whether or not they leave an inheritance may depend on </a:t>
            </a:r>
            <a:r>
              <a:rPr lang="en-US" sz="1200" b="0" kern="1200" dirty="0" err="1">
                <a:solidFill>
                  <a:schemeClr val="tx1"/>
                </a:solidFill>
                <a:effectLst/>
                <a:latin typeface="Arial" charset="0"/>
                <a:ea typeface="ＭＳ Ｐゴシック" charset="-128"/>
                <a:cs typeface="ＭＳ Ｐゴシック" charset="-128"/>
              </a:rPr>
              <a:t>LTCi</a:t>
            </a:r>
            <a:r>
              <a:rPr lang="en-US" sz="1200" b="0" kern="1200" dirty="0">
                <a:solidFill>
                  <a:schemeClr val="tx1"/>
                </a:solidFill>
                <a:effectLst/>
                <a:latin typeface="Arial" charset="0"/>
                <a:ea typeface="ＭＳ Ｐゴシック" charset="-128"/>
                <a:cs typeface="ＭＳ Ｐゴシック" charset="-128"/>
              </a:rPr>
              <a:t>.  </a:t>
            </a:r>
            <a:endParaRPr lang="en-US" sz="1200" b="1" kern="1200" dirty="0">
              <a:solidFill>
                <a:schemeClr val="tx1"/>
              </a:solidFill>
              <a:effectLst/>
              <a:latin typeface="Arial" charset="0"/>
              <a:ea typeface="ＭＳ Ｐゴシック" charset="-128"/>
              <a:cs typeface="ＭＳ Ｐゴシック" charset="-128"/>
            </a:endParaRPr>
          </a:p>
          <a:p>
            <a:pPr marL="0" indent="0">
              <a:buFontTx/>
              <a:buNone/>
            </a:pPr>
            <a:endParaRPr lang="en-US" sz="1200" b="1" kern="1200" dirty="0">
              <a:solidFill>
                <a:schemeClr val="tx1"/>
              </a:solidFill>
              <a:effectLst/>
              <a:latin typeface="Arial" charset="0"/>
              <a:ea typeface="ＭＳ Ｐゴシック" charset="-128"/>
              <a:cs typeface="ＭＳ Ｐゴシック" charset="-128"/>
            </a:endParaRPr>
          </a:p>
          <a:p>
            <a:pPr marL="0" indent="0">
              <a:buFontTx/>
              <a:buNone/>
            </a:pPr>
            <a:r>
              <a:rPr lang="en-US" sz="1200" kern="1200" dirty="0">
                <a:solidFill>
                  <a:schemeClr val="tx1"/>
                </a:solidFill>
                <a:effectLst/>
                <a:latin typeface="Arial" charset="0"/>
                <a:ea typeface="ＭＳ Ｐゴシック" charset="-128"/>
                <a:cs typeface="ＭＳ Ｐゴシック" charset="-128"/>
              </a:rPr>
              <a:t>When I talk about estate planning everyone has a story… you may be thinking about them right now… trying to juggle different caregivers, debating </a:t>
            </a:r>
            <a:r>
              <a:rPr lang="en-US" sz="1200" kern="1200" dirty="0" err="1">
                <a:solidFill>
                  <a:schemeClr val="tx1"/>
                </a:solidFill>
                <a:effectLst/>
                <a:latin typeface="Arial" charset="0"/>
                <a:ea typeface="ＭＳ Ｐゴシック" charset="-128"/>
                <a:cs typeface="ＭＳ Ｐゴシック" charset="-128"/>
              </a:rPr>
              <a:t>wehtehr</a:t>
            </a:r>
            <a:r>
              <a:rPr lang="en-US" sz="1200" kern="1200" dirty="0">
                <a:solidFill>
                  <a:schemeClr val="tx1"/>
                </a:solidFill>
                <a:effectLst/>
                <a:latin typeface="Arial" charset="0"/>
                <a:ea typeface="ＭＳ Ｐゴシック" charset="-128"/>
                <a:cs typeface="ＭＳ Ｐゴシック" charset="-128"/>
              </a:rPr>
              <a:t> to do so-called “Medicaid planning” – realizing that you won’t likely be receiving an inheritance – fighting with siblings over money for care and who is pitching in more than others… </a:t>
            </a:r>
          </a:p>
          <a:p>
            <a:pPr marL="0" indent="0">
              <a:buFontTx/>
              <a:buNone/>
            </a:pPr>
            <a:endParaRPr lang="en-US" sz="1200" kern="1200" dirty="0">
              <a:solidFill>
                <a:schemeClr val="tx1"/>
              </a:solidFill>
              <a:effectLst/>
              <a:latin typeface="Arial" charset="0"/>
              <a:ea typeface="ＭＳ Ｐゴシック" charset="-128"/>
              <a:cs typeface="ＭＳ Ｐゴシック" charset="-128"/>
            </a:endParaRPr>
          </a:p>
          <a:p>
            <a:pPr marL="171450" indent="-171450">
              <a:buFontTx/>
              <a:buChar char="-"/>
            </a:pPr>
            <a:r>
              <a:rPr lang="en-US" sz="1200" b="1" i="1" kern="1200" dirty="0">
                <a:solidFill>
                  <a:schemeClr val="tx1"/>
                </a:solidFill>
                <a:effectLst/>
                <a:latin typeface="Arial" charset="0"/>
                <a:ea typeface="ＭＳ Ｐゴシック" charset="-128"/>
                <a:cs typeface="ＭＳ Ｐゴシック" charset="-128"/>
              </a:rPr>
              <a:t>ADC, adult day care</a:t>
            </a:r>
          </a:p>
          <a:p>
            <a:pPr marL="171450" indent="-171450">
              <a:buFontTx/>
              <a:buChar char="-"/>
            </a:pPr>
            <a:r>
              <a:rPr lang="en-US" sz="1200" kern="1200" dirty="0">
                <a:solidFill>
                  <a:schemeClr val="tx1"/>
                </a:solidFill>
                <a:effectLst/>
                <a:latin typeface="Arial" charset="0"/>
                <a:ea typeface="ＭＳ Ｐゴシック" charset="-128"/>
                <a:cs typeface="ＭＳ Ｐゴシック" charset="-128"/>
              </a:rPr>
              <a:t>ALF, assisted living facility</a:t>
            </a:r>
          </a:p>
          <a:p>
            <a:pPr marL="171450" indent="-171450">
              <a:buFontTx/>
              <a:buChar char="-"/>
            </a:pPr>
            <a:r>
              <a:rPr lang="en-US" sz="1200" b="1" i="1" kern="1200" dirty="0">
                <a:solidFill>
                  <a:schemeClr val="tx1"/>
                </a:solidFill>
                <a:effectLst/>
                <a:latin typeface="Arial" charset="0"/>
                <a:ea typeface="ＭＳ Ｐゴシック" charset="-128"/>
                <a:cs typeface="ＭＳ Ｐゴシック" charset="-128"/>
              </a:rPr>
              <a:t>HHA, home health aid</a:t>
            </a:r>
          </a:p>
          <a:p>
            <a:pPr marL="171450" indent="-171450">
              <a:buFontTx/>
              <a:buChar char="-"/>
            </a:pPr>
            <a:r>
              <a:rPr lang="en-US" sz="1200" kern="1200" dirty="0">
                <a:solidFill>
                  <a:schemeClr val="tx1"/>
                </a:solidFill>
                <a:effectLst/>
                <a:latin typeface="Arial" charset="0"/>
                <a:ea typeface="ＭＳ Ｐゴシック" charset="-128"/>
                <a:cs typeface="ＭＳ Ｐゴシック" charset="-128"/>
              </a:rPr>
              <a:t>RCF, residential care facilities</a:t>
            </a:r>
          </a:p>
          <a:p>
            <a:pPr marL="171450" indent="-171450">
              <a:buFontTx/>
              <a:buChar char="-"/>
            </a:pPr>
            <a:r>
              <a:rPr lang="en-US" sz="1200" b="1" i="1" kern="1200" dirty="0">
                <a:solidFill>
                  <a:schemeClr val="tx1"/>
                </a:solidFill>
                <a:effectLst/>
                <a:latin typeface="Arial" charset="0"/>
                <a:ea typeface="ＭＳ Ｐゴシック" charset="-128"/>
                <a:cs typeface="ＭＳ Ｐゴシック" charset="-128"/>
              </a:rPr>
              <a:t>SNF, skilled nursing facility</a:t>
            </a:r>
          </a:p>
          <a:p>
            <a:pPr marL="171450" indent="-171450">
              <a:buFontTx/>
              <a:buChar char="-"/>
            </a:pPr>
            <a:r>
              <a:rPr lang="en-US" sz="1200" kern="1200" dirty="0">
                <a:solidFill>
                  <a:schemeClr val="tx1"/>
                </a:solidFill>
                <a:effectLst/>
                <a:latin typeface="Arial" charset="0"/>
                <a:ea typeface="ＭＳ Ｐゴシック" charset="-128"/>
                <a:cs typeface="ＭＳ Ｐゴシック" charset="-128"/>
              </a:rPr>
              <a:t>NH, nursing home</a:t>
            </a:r>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14</a:t>
            </a:fld>
            <a:endParaRPr lang="en-US"/>
          </a:p>
        </p:txBody>
      </p:sp>
    </p:spTree>
    <p:extLst>
      <p:ext uri="{BB962C8B-B14F-4D97-AF65-F5344CB8AC3E}">
        <p14:creationId xmlns:p14="http://schemas.microsoft.com/office/powerpoint/2010/main" val="2282676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kern="1200" dirty="0">
                <a:solidFill>
                  <a:schemeClr val="tx1"/>
                </a:solidFill>
                <a:effectLst/>
                <a:latin typeface="Arial" charset="0"/>
                <a:ea typeface="ＭＳ Ｐゴシック" charset="-128"/>
                <a:cs typeface="ＭＳ Ｐゴシック" charset="-128"/>
              </a:rPr>
              <a:t>This goes for </a:t>
            </a:r>
            <a:r>
              <a:rPr lang="en-US" sz="1200" b="1" u="sng" kern="1200" dirty="0">
                <a:solidFill>
                  <a:schemeClr val="tx1"/>
                </a:solidFill>
                <a:effectLst/>
                <a:latin typeface="Arial" charset="0"/>
                <a:ea typeface="ＭＳ Ｐゴシック" charset="-128"/>
                <a:cs typeface="ＭＳ Ｐゴシック" charset="-128"/>
              </a:rPr>
              <a:t>all</a:t>
            </a:r>
            <a:r>
              <a:rPr lang="en-US" sz="1200" b="0" kern="1200" dirty="0">
                <a:solidFill>
                  <a:schemeClr val="tx1"/>
                </a:solidFill>
                <a:effectLst/>
                <a:latin typeface="Arial" charset="0"/>
                <a:ea typeface="ＭＳ Ｐゴシック" charset="-128"/>
                <a:cs typeface="ＭＳ Ｐゴシック" charset="-128"/>
              </a:rPr>
              <a:t> of </a:t>
            </a:r>
            <a:r>
              <a:rPr lang="en-US" sz="1200" kern="1200" dirty="0">
                <a:solidFill>
                  <a:schemeClr val="tx1"/>
                </a:solidFill>
                <a:effectLst/>
                <a:latin typeface="Arial" charset="0"/>
                <a:ea typeface="ＭＳ Ｐゴシック" charset="-128"/>
                <a:cs typeface="ＭＳ Ｐゴシック" charset="-128"/>
              </a:rPr>
              <a:t>our mass affluent clients – those with irrevocable trusts and those without irrevocable trusts.  </a:t>
            </a:r>
          </a:p>
          <a:p>
            <a:pPr marL="0" indent="0">
              <a:buFontTx/>
              <a:buNone/>
            </a:pPr>
            <a:endParaRPr lang="en-US" sz="1200" kern="1200" dirty="0">
              <a:solidFill>
                <a:schemeClr val="tx1"/>
              </a:solidFill>
              <a:effectLst/>
              <a:latin typeface="Arial" charset="0"/>
              <a:ea typeface="ＭＳ Ｐゴシック" charset="-128"/>
              <a:cs typeface="ＭＳ Ｐゴシック" charset="-128"/>
            </a:endParaRPr>
          </a:p>
          <a:p>
            <a:pPr marL="0" indent="0">
              <a:buFontTx/>
              <a:buNone/>
            </a:pPr>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128"/>
              </a:rPr>
              <a:t>For those  mass affluent clients with irrevocable trusts, we want to encourage them to keep their trusts and to add a LTC rider to the life insurance policies within them – with certain carriers LTC riders can be added post-issue.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128"/>
              </a:rPr>
              <a:t>Or, If they cannot, then we want to encourage them to do a tax free 1035 exchange to a policy with a LTC component.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128"/>
              </a:rPr>
              <a:t>For those mass affluent clients without irrevocable trusts, the fix is simple, purchase a product that will provide LTC protection.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128"/>
              </a:rPr>
              <a:t>And for the reasons Shawn mentioned earlier, largely because standalone </a:t>
            </a:r>
            <a:r>
              <a:rPr lang="en-US" sz="1200" b="0" kern="1200" dirty="0" err="1">
                <a:solidFill>
                  <a:schemeClr val="tx1"/>
                </a:solidFill>
                <a:effectLst/>
                <a:latin typeface="Arial" charset="0"/>
                <a:ea typeface="ＭＳ Ｐゴシック" charset="-128"/>
              </a:rPr>
              <a:t>LTCi</a:t>
            </a:r>
            <a:r>
              <a:rPr lang="en-US" sz="1200" b="0" kern="1200" dirty="0">
                <a:solidFill>
                  <a:schemeClr val="tx1"/>
                </a:solidFill>
                <a:effectLst/>
                <a:latin typeface="Arial" charset="0"/>
                <a:ea typeface="ＭＳ Ｐゴシック" charset="-128"/>
              </a:rPr>
              <a:t> products generally do not pay out indemnity benefits and are a use it or lose it proposition, the product that will most likely deliver a win for your client’s estate plan, whether they have a LTC event or not, is a life insurance policy with a LTC component.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kern="1200" dirty="0">
                <a:solidFill>
                  <a:schemeClr val="tx1"/>
                </a:solidFill>
                <a:effectLst/>
                <a:latin typeface="Arial" charset="0"/>
                <a:ea typeface="ＭＳ Ｐゴシック" charset="-128"/>
              </a:rPr>
              <a:t>Note that your client will be underwritten and has to be young enough and healthy enough to add a LTC component or to be issued a new life insurance policy.  </a:t>
            </a:r>
            <a:endParaRPr lang="en-US" sz="1200" b="0" kern="1200" dirty="0">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charset="0"/>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tx1"/>
                </a:solidFill>
              </a:rPr>
              <a:t>Life insurance’s *</a:t>
            </a:r>
            <a:r>
              <a:rPr lang="en-US" sz="1200" b="1" u="sng" dirty="0">
                <a:solidFill>
                  <a:schemeClr val="tx1"/>
                </a:solidFill>
              </a:rPr>
              <a:t>new role</a:t>
            </a:r>
            <a:r>
              <a:rPr lang="en-US" sz="1200" b="1" dirty="0">
                <a:solidFill>
                  <a:schemeClr val="tx1"/>
                </a:solidFill>
              </a:rPr>
              <a:t>* in wealth transfer planning for the mass affluent includes a LTC component.</a:t>
            </a:r>
          </a:p>
          <a:p>
            <a:pPr marL="0" indent="0">
              <a:buFontTx/>
              <a:buNone/>
            </a:pPr>
            <a:endParaRPr lang="en-US" sz="1200" b="0" kern="1200" dirty="0">
              <a:solidFill>
                <a:schemeClr val="tx1"/>
              </a:solidFill>
              <a:effectLst/>
              <a:latin typeface="Arial" charset="0"/>
              <a:ea typeface="ＭＳ Ｐゴシック" charset="-128"/>
              <a:cs typeface="ＭＳ Ｐゴシック" charset="-128"/>
            </a:endParaRPr>
          </a:p>
          <a:p>
            <a:pPr marL="0" indent="0">
              <a:buFontTx/>
              <a:buNone/>
            </a:pPr>
            <a:endParaRPr lang="en-US" sz="1200" kern="1200" dirty="0">
              <a:solidFill>
                <a:schemeClr val="tx1"/>
              </a:solidFill>
              <a:effectLst/>
              <a:latin typeface="Arial" charset="0"/>
              <a:ea typeface="ＭＳ Ｐゴシック" charset="-128"/>
              <a:cs typeface="ＭＳ Ｐゴシック" charset="-128"/>
            </a:endParaRPr>
          </a:p>
          <a:p>
            <a:pPr marL="0" indent="0">
              <a:buFontTx/>
              <a:buNone/>
            </a:pPr>
            <a:r>
              <a:rPr lang="en-US" sz="1200" b="0" kern="1200" dirty="0">
                <a:solidFill>
                  <a:schemeClr val="tx1"/>
                </a:solidFill>
                <a:effectLst/>
                <a:latin typeface="Arial" charset="0"/>
                <a:ea typeface="ＭＳ Ｐゴシック" charset="-128"/>
                <a:cs typeface="ＭＳ Ｐゴシック" charset="-128"/>
              </a:rPr>
              <a:t>When we traditionally think about leaving an inheritance we think about life insurance.  But for the vast majority of mass affluent households today, whether or not they leave an inheritance may depend on </a:t>
            </a:r>
            <a:r>
              <a:rPr lang="en-US" sz="1200" b="0" kern="1200" dirty="0" err="1">
                <a:solidFill>
                  <a:schemeClr val="tx1"/>
                </a:solidFill>
                <a:effectLst/>
                <a:latin typeface="Arial" charset="0"/>
                <a:ea typeface="ＭＳ Ｐゴシック" charset="-128"/>
                <a:cs typeface="ＭＳ Ｐゴシック" charset="-128"/>
              </a:rPr>
              <a:t>LTCi</a:t>
            </a:r>
            <a:r>
              <a:rPr lang="en-US" sz="1200" b="0" kern="1200" dirty="0">
                <a:solidFill>
                  <a:schemeClr val="tx1"/>
                </a:solidFill>
                <a:effectLst/>
                <a:latin typeface="Arial" charset="0"/>
                <a:ea typeface="ＭＳ Ｐゴシック" charset="-128"/>
                <a:cs typeface="ＭＳ Ｐゴシック" charset="-128"/>
              </a:rPr>
              <a:t>.  </a:t>
            </a:r>
            <a:endParaRPr lang="en-US" sz="1200" b="1" kern="1200" dirty="0">
              <a:solidFill>
                <a:schemeClr val="tx1"/>
              </a:solidFill>
              <a:effectLst/>
              <a:latin typeface="Arial" charset="0"/>
              <a:ea typeface="ＭＳ Ｐゴシック" charset="-128"/>
              <a:cs typeface="ＭＳ Ｐゴシック" charset="-128"/>
            </a:endParaRPr>
          </a:p>
          <a:p>
            <a:pPr marL="0" indent="0">
              <a:buFontTx/>
              <a:buNone/>
            </a:pPr>
            <a:endParaRPr lang="en-US" sz="1200" b="1" kern="1200" dirty="0">
              <a:solidFill>
                <a:schemeClr val="tx1"/>
              </a:solidFill>
              <a:effectLst/>
              <a:latin typeface="Arial" charset="0"/>
              <a:ea typeface="ＭＳ Ｐゴシック" charset="-128"/>
              <a:cs typeface="ＭＳ Ｐゴシック" charset="-128"/>
            </a:endParaRPr>
          </a:p>
          <a:p>
            <a:pPr marL="0" indent="0">
              <a:buFontTx/>
              <a:buNone/>
            </a:pPr>
            <a:r>
              <a:rPr lang="en-US" sz="1200" kern="1200" dirty="0">
                <a:solidFill>
                  <a:schemeClr val="tx1"/>
                </a:solidFill>
                <a:effectLst/>
                <a:latin typeface="Arial" charset="0"/>
                <a:ea typeface="ＭＳ Ｐゴシック" charset="-128"/>
                <a:cs typeface="ＭＳ Ｐゴシック" charset="-128"/>
              </a:rPr>
              <a:t>When I talk about estate planning everyone has a story… you may be thinking about them right now… trying to juggle different caregivers, debating </a:t>
            </a:r>
            <a:r>
              <a:rPr lang="en-US" sz="1200" kern="1200" dirty="0" err="1">
                <a:solidFill>
                  <a:schemeClr val="tx1"/>
                </a:solidFill>
                <a:effectLst/>
                <a:latin typeface="Arial" charset="0"/>
                <a:ea typeface="ＭＳ Ｐゴシック" charset="-128"/>
                <a:cs typeface="ＭＳ Ｐゴシック" charset="-128"/>
              </a:rPr>
              <a:t>wehtehr</a:t>
            </a:r>
            <a:r>
              <a:rPr lang="en-US" sz="1200" kern="1200" dirty="0">
                <a:solidFill>
                  <a:schemeClr val="tx1"/>
                </a:solidFill>
                <a:effectLst/>
                <a:latin typeface="Arial" charset="0"/>
                <a:ea typeface="ＭＳ Ｐゴシック" charset="-128"/>
                <a:cs typeface="ＭＳ Ｐゴシック" charset="-128"/>
              </a:rPr>
              <a:t> to do so-called “Medicaid planning” – realizing that you won’t likely be receiving an inheritance – fighting with siblings over money for care and who is pitching in more than others… </a:t>
            </a:r>
          </a:p>
          <a:p>
            <a:pPr marL="0" indent="0">
              <a:buFontTx/>
              <a:buNone/>
            </a:pPr>
            <a:endParaRPr lang="en-US" sz="1200" kern="1200" dirty="0">
              <a:solidFill>
                <a:schemeClr val="tx1"/>
              </a:solidFill>
              <a:effectLst/>
              <a:latin typeface="Arial" charset="0"/>
              <a:ea typeface="ＭＳ Ｐゴシック" charset="-128"/>
              <a:cs typeface="ＭＳ Ｐゴシック" charset="-128"/>
            </a:endParaRPr>
          </a:p>
          <a:p>
            <a:pPr marL="171450" indent="-171450">
              <a:buFontTx/>
              <a:buChar char="-"/>
            </a:pPr>
            <a:r>
              <a:rPr lang="en-US" sz="1200" b="1" i="1" kern="1200" dirty="0">
                <a:solidFill>
                  <a:schemeClr val="tx1"/>
                </a:solidFill>
                <a:effectLst/>
                <a:latin typeface="Arial" charset="0"/>
                <a:ea typeface="ＭＳ Ｐゴシック" charset="-128"/>
                <a:cs typeface="ＭＳ Ｐゴシック" charset="-128"/>
              </a:rPr>
              <a:t>ADC, adult day care</a:t>
            </a:r>
          </a:p>
          <a:p>
            <a:pPr marL="171450" indent="-171450">
              <a:buFontTx/>
              <a:buChar char="-"/>
            </a:pPr>
            <a:r>
              <a:rPr lang="en-US" sz="1200" kern="1200" dirty="0">
                <a:solidFill>
                  <a:schemeClr val="tx1"/>
                </a:solidFill>
                <a:effectLst/>
                <a:latin typeface="Arial" charset="0"/>
                <a:ea typeface="ＭＳ Ｐゴシック" charset="-128"/>
                <a:cs typeface="ＭＳ Ｐゴシック" charset="-128"/>
              </a:rPr>
              <a:t>ALF, assisted living facility</a:t>
            </a:r>
          </a:p>
          <a:p>
            <a:pPr marL="171450" indent="-171450">
              <a:buFontTx/>
              <a:buChar char="-"/>
            </a:pPr>
            <a:r>
              <a:rPr lang="en-US" sz="1200" b="1" i="1" kern="1200" dirty="0">
                <a:solidFill>
                  <a:schemeClr val="tx1"/>
                </a:solidFill>
                <a:effectLst/>
                <a:latin typeface="Arial" charset="0"/>
                <a:ea typeface="ＭＳ Ｐゴシック" charset="-128"/>
                <a:cs typeface="ＭＳ Ｐゴシック" charset="-128"/>
              </a:rPr>
              <a:t>HHA, home health aid</a:t>
            </a:r>
          </a:p>
          <a:p>
            <a:pPr marL="171450" indent="-171450">
              <a:buFontTx/>
              <a:buChar char="-"/>
            </a:pPr>
            <a:r>
              <a:rPr lang="en-US" sz="1200" kern="1200" dirty="0">
                <a:solidFill>
                  <a:schemeClr val="tx1"/>
                </a:solidFill>
                <a:effectLst/>
                <a:latin typeface="Arial" charset="0"/>
                <a:ea typeface="ＭＳ Ｐゴシック" charset="-128"/>
                <a:cs typeface="ＭＳ Ｐゴシック" charset="-128"/>
              </a:rPr>
              <a:t>RCF, residential care facilities</a:t>
            </a:r>
          </a:p>
          <a:p>
            <a:pPr marL="171450" indent="-171450">
              <a:buFontTx/>
              <a:buChar char="-"/>
            </a:pPr>
            <a:r>
              <a:rPr lang="en-US" sz="1200" b="1" i="1" kern="1200" dirty="0">
                <a:solidFill>
                  <a:schemeClr val="tx1"/>
                </a:solidFill>
                <a:effectLst/>
                <a:latin typeface="Arial" charset="0"/>
                <a:ea typeface="ＭＳ Ｐゴシック" charset="-128"/>
                <a:cs typeface="ＭＳ Ｐゴシック" charset="-128"/>
              </a:rPr>
              <a:t>SNF, skilled nursing facility</a:t>
            </a:r>
          </a:p>
          <a:p>
            <a:pPr marL="171450" indent="-171450">
              <a:buFontTx/>
              <a:buChar char="-"/>
            </a:pPr>
            <a:r>
              <a:rPr lang="en-US" sz="1200" kern="1200" dirty="0">
                <a:solidFill>
                  <a:schemeClr val="tx1"/>
                </a:solidFill>
                <a:effectLst/>
                <a:latin typeface="Arial" charset="0"/>
                <a:ea typeface="ＭＳ Ｐゴシック" charset="-128"/>
                <a:cs typeface="ＭＳ Ｐゴシック" charset="-128"/>
              </a:rPr>
              <a:t>NH, nursing home</a:t>
            </a:r>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15</a:t>
            </a:fld>
            <a:endParaRPr lang="en-US"/>
          </a:p>
        </p:txBody>
      </p:sp>
    </p:spTree>
    <p:extLst>
      <p:ext uri="{BB962C8B-B14F-4D97-AF65-F5344CB8AC3E}">
        <p14:creationId xmlns:p14="http://schemas.microsoft.com/office/powerpoint/2010/main" val="723816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But this group of people has a different risk to discuss – the cost of “getting lucky”. Your conversation with this client is to show them how self-funding places them in the unique position (compared to people of less wealth) of their estate potentially being taxed on the money set aside for LTC expenses if they pass away needing little or none of said funds. </a:t>
            </a:r>
          </a:p>
          <a:p>
            <a:r>
              <a:rPr lang="en-US" sz="1600" dirty="0"/>
              <a:t>Win-win solutions center around making money instead of losing money, and protecting assets from estate taxes.</a:t>
            </a:r>
          </a:p>
          <a:p>
            <a:r>
              <a:rPr lang="en-US" sz="1600" dirty="0"/>
              <a:t>Let’s start by looking at the potential effects of how self-insuring LTC may not be the best solution for many high net worth people. </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16</a:t>
            </a:fld>
            <a:endParaRPr lang="en-US"/>
          </a:p>
        </p:txBody>
      </p:sp>
    </p:spTree>
    <p:extLst>
      <p:ext uri="{BB962C8B-B14F-4D97-AF65-F5344CB8AC3E}">
        <p14:creationId xmlns:p14="http://schemas.microsoft.com/office/powerpoint/2010/main" val="3069830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399"/>
            <a:ext cx="6019800" cy="4419601"/>
          </a:xfrm>
        </p:spPr>
        <p:txBody>
          <a:bodyPr>
            <a:normAutofit/>
          </a:bodyPr>
          <a:lstStyle/>
          <a:p>
            <a:pPr eaLnBrk="1" hangingPunct="1"/>
            <a:r>
              <a:rPr lang="en-US" sz="1600" dirty="0">
                <a:ea typeface="ＭＳ Ｐゴシック"/>
                <a:cs typeface="ＭＳ Ｐゴシック"/>
              </a:rPr>
              <a:t>In order for the client to self-fund, they must have available assets that are liquid and accessible inside their estate in case they run into a LTC situation that needs funding. Let’s assume this client sets aside $1,000,000 for this purpose. T</a:t>
            </a:r>
            <a:r>
              <a:rPr lang="en-US" sz="1600" dirty="0"/>
              <a:t>he </a:t>
            </a:r>
            <a:r>
              <a:rPr lang="en-US" sz="1600" dirty="0">
                <a:ea typeface="ＭＳ Ｐゴシック"/>
                <a:cs typeface="ＭＳ Ｐゴシック"/>
              </a:rPr>
              <a:t>chances of needing some type of  LTC is approximately 52% if you 65  or older. But what is “some”? No one knows – it could be 1 day, 1 week, 1 month, 1 year, 10 years?????  If the client actually needs LTC and spends through most or all of the $1,000,000 paying for LTC costs, then the “self-insure” plan worked well enough.  However, any remaining funds not used could be subject to estate tax. Assuming </a:t>
            </a:r>
            <a:r>
              <a:rPr lang="en-US" sz="1600">
                <a:ea typeface="ＭＳ Ｐゴシック"/>
                <a:cs typeface="ＭＳ Ｐゴシック"/>
              </a:rPr>
              <a:t>a 2020 </a:t>
            </a:r>
            <a:r>
              <a:rPr lang="en-US" sz="1600" dirty="0">
                <a:ea typeface="ＭＳ Ｐゴシック"/>
                <a:cs typeface="ＭＳ Ｐゴシック"/>
              </a:rPr>
              <a:t>estate tax rate of 40%, that could mean a tax of up to $400,000 if the $1,000,000 was never needed. Thus the “cost” to be lucky enough never need care could amount to as much as $400,000 in  estate taxes in this particular case.</a:t>
            </a:r>
          </a:p>
          <a:p>
            <a:pPr eaLnBrk="1" hangingPunct="1"/>
            <a:endParaRPr lang="en-US" sz="1600" dirty="0">
              <a:ea typeface="ＭＳ Ｐゴシック"/>
              <a:cs typeface="ＭＳ Ｐゴシック"/>
            </a:endParaRPr>
          </a:p>
          <a:p>
            <a:pPr eaLnBrk="1" hangingPunct="1"/>
            <a:endParaRPr lang="en-US" sz="1600" dirty="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17</a:t>
            </a:fld>
            <a:endParaRPr lang="en-US"/>
          </a:p>
        </p:txBody>
      </p:sp>
    </p:spTree>
    <p:extLst>
      <p:ext uri="{BB962C8B-B14F-4D97-AF65-F5344CB8AC3E}">
        <p14:creationId xmlns:p14="http://schemas.microsoft.com/office/powerpoint/2010/main" val="2359701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248400" cy="4800600"/>
          </a:xfrm>
        </p:spPr>
        <p:txBody>
          <a:bodyPr>
            <a:normAutofit lnSpcReduction="10000"/>
          </a:bodyPr>
          <a:lstStyle/>
          <a:p>
            <a:pPr eaLnBrk="1" hangingPunct="1">
              <a:lnSpc>
                <a:spcPct val="90000"/>
              </a:lnSpc>
            </a:pPr>
            <a:r>
              <a:rPr lang="en-US" sz="1250" dirty="0">
                <a:latin typeface="Arial Narrow" pitchFamily="34" charset="0"/>
                <a:ea typeface="ＭＳ Ｐゴシック"/>
                <a:cs typeface="ＭＳ Ｐゴシック"/>
              </a:rPr>
              <a:t>A LTC rider or linked benefit policy can work inside an irrevocable life insurance trust if the LTC benefits are paid by indemnity.  An indemnity plan pays the LTC benefit directly to the owner of the policy. In this case it is the trust/trustee. The life insurance policy is essentially funding the trust with cash via payment of an accelerated death benefit. Keep in mind, the LTC benefit reduces the final death benefit dollar for dollar, but the total cumulative payout would remain the total death benefit amount. The insured (grantor) must never have the LTC benefit directly in hand nor can they have claims against the trust for such monies. So the big question is – how do you get the money out of the trust without creating incidents of ownership? That is where a collateralized arm’s length loan comes in. </a:t>
            </a:r>
          </a:p>
          <a:p>
            <a:pPr eaLnBrk="1" hangingPunct="1">
              <a:lnSpc>
                <a:spcPct val="90000"/>
              </a:lnSpc>
            </a:pPr>
            <a:r>
              <a:rPr lang="en-US" sz="1250" dirty="0">
                <a:latin typeface="Arial Narrow" pitchFamily="34" charset="0"/>
              </a:rPr>
              <a:t>The trust is made “defective” for the purpose of being able to access funds from the trust using arm's length fully collateralized loan provisions. The loan is secured by property pledged by the Grantor/Insured.  It is essentially an exchange of assets, dollars for the loan obligation – backed by the collateral. The loan must be legitimate with collateral pledged, interest charged, and an agreement to fully pay back the debt. Collateral can be anything that covers the debt; a house, artwork, coin collections, etc., as long as the asset has a legitimate fair market value. The interest rate charged should be at least equal to the interest charged on the life insurance policy (although in this concept there will be no loan taken against the policy itself). In most cases, the loan interest is allowed to accrue. Ideally, the loan interest should be paid back prior to the death of the Grantor/Insured to avoid income taxation on the interest paid to the trust. Some plans call for the repayment of interest on a periodic basis to hedge against the risk of all interest being taxable at death, though this will impact the overall accrual of debt. </a:t>
            </a:r>
            <a:r>
              <a:rPr lang="en-US" sz="1250" dirty="0">
                <a:latin typeface="Arial Narrow" pitchFamily="34" charset="0"/>
                <a:ea typeface="ＭＳ Ｐゴシック"/>
                <a:cs typeface="ＭＳ Ｐゴシック"/>
              </a:rPr>
              <a:t>At death of the Grantor/Insured, the loan and accrued interest is deductible from estate assets. Remember, estate taxes are not figured until the estate has repaid all debt. So in this case, both the loan and the accrued loan interest are considered debts that can be deducted. If the interest is paid back prior to death, it will be tax free to the trust. If paid after death, the interest will be considered income to the trust and be taxed. </a:t>
            </a:r>
          </a:p>
          <a:p>
            <a:pPr eaLnBrk="1" hangingPunct="1">
              <a:lnSpc>
                <a:spcPct val="90000"/>
              </a:lnSpc>
            </a:pPr>
            <a:r>
              <a:rPr lang="en-US" sz="1250" dirty="0">
                <a:latin typeface="Arial Narrow" pitchFamily="34" charset="0"/>
                <a:ea typeface="ＭＳ Ｐゴシック"/>
                <a:cs typeface="ＭＳ Ｐゴシック"/>
              </a:rPr>
              <a:t>A reimbursement plan will not work in a trust because bills for the long-term care of the insured are submitted to the insurance company by the trust (which owns the policy). The insurance company then pays the bill to the nursing home or care provider on the behalf of the insured or reimburses the trust for expenses paid for the benefit of the insured. This chain of events provides a direct monetary benefit from the trust to the insured and destroys the integrity of the trust.</a:t>
            </a:r>
          </a:p>
          <a:p>
            <a:endParaRPr lang="en-US" dirty="0">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18</a:t>
            </a:fld>
            <a:endParaRPr lang="en-US"/>
          </a:p>
        </p:txBody>
      </p:sp>
    </p:spTree>
    <p:extLst>
      <p:ext uri="{BB962C8B-B14F-4D97-AF65-F5344CB8AC3E}">
        <p14:creationId xmlns:p14="http://schemas.microsoft.com/office/powerpoint/2010/main" val="3060402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normAutofit/>
          </a:bodyPr>
          <a:lstStyle/>
          <a:p>
            <a:pPr eaLnBrk="1" hangingPunct="1"/>
            <a:r>
              <a:rPr lang="en-US" sz="1600" dirty="0">
                <a:ea typeface="ＭＳ Ｐゴシック"/>
                <a:cs typeface="ＭＳ Ｐゴシック"/>
              </a:rPr>
              <a:t>Now, let’s look at a hypothetical example. We have a client named Jane with a $5 million dollar tax liability. Assuming the state of issue allows a dial down of the LTC amount, a $1 million LTC rider will be added. If that is not possible, you can write two policies – one for $4 million dollars with no LTC rider, and one for $1 million with a LTC rider.</a:t>
            </a:r>
          </a:p>
          <a:p>
            <a:pPr eaLnBrk="1" hangingPunct="1"/>
            <a:endParaRPr lang="en-US" sz="1600" dirty="0">
              <a:ea typeface="ＭＳ Ｐゴシック"/>
              <a:cs typeface="ＭＳ Ｐゴシック"/>
            </a:endParaRPr>
          </a:p>
          <a:p>
            <a:pPr eaLnBrk="1" hangingPunct="1"/>
            <a:r>
              <a:rPr lang="en-US" sz="1600" dirty="0">
                <a:ea typeface="ＭＳ Ｐゴシック"/>
                <a:cs typeface="ＭＳ Ｐゴシック"/>
              </a:rPr>
              <a:t>Assume the following loan provisions:</a:t>
            </a:r>
          </a:p>
          <a:p>
            <a:pPr eaLnBrk="1" hangingPunct="1"/>
            <a:r>
              <a:rPr lang="en-US" sz="1600" dirty="0">
                <a:ea typeface="ＭＳ Ｐゴシック"/>
                <a:cs typeface="ＭＳ Ｐゴシック"/>
              </a:rPr>
              <a:t>Collateral is the vacation home</a:t>
            </a:r>
          </a:p>
          <a:p>
            <a:pPr eaLnBrk="1" hangingPunct="1"/>
            <a:r>
              <a:rPr lang="en-US" sz="1600" dirty="0">
                <a:ea typeface="ＭＳ Ｐゴシック"/>
                <a:cs typeface="ＭＳ Ｐゴシック"/>
              </a:rPr>
              <a:t>Interest rate is 7%</a:t>
            </a:r>
          </a:p>
          <a:p>
            <a:pPr eaLnBrk="1" hangingPunct="1"/>
            <a:r>
              <a:rPr lang="en-US" sz="1600" dirty="0">
                <a:ea typeface="ＭＳ Ｐゴシック"/>
                <a:cs typeface="ＭＳ Ｐゴシック"/>
              </a:rPr>
              <a:t>Loan interest is paid back just prior to death</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19</a:t>
            </a:fld>
            <a:endParaRPr lang="en-US"/>
          </a:p>
        </p:txBody>
      </p:sp>
    </p:spTree>
    <p:extLst>
      <p:ext uri="{BB962C8B-B14F-4D97-AF65-F5344CB8AC3E}">
        <p14:creationId xmlns:p14="http://schemas.microsoft.com/office/powerpoint/2010/main" val="346926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Nationwide’s disclosures.  Remember that we do not provide tax legal or investment advice.</a:t>
            </a:r>
          </a:p>
          <a:p>
            <a:r>
              <a:rPr lang="en-US" dirty="0"/>
              <a:t>Your clients must get advice from their own tax legal or investment advisors.  </a:t>
            </a:r>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2</a:t>
            </a:fld>
            <a:endParaRPr lang="en-US"/>
          </a:p>
        </p:txBody>
      </p:sp>
    </p:spTree>
    <p:extLst>
      <p:ext uri="{BB962C8B-B14F-4D97-AF65-F5344CB8AC3E}">
        <p14:creationId xmlns:p14="http://schemas.microsoft.com/office/powerpoint/2010/main" val="114058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172200" cy="4419600"/>
          </a:xfrm>
        </p:spPr>
        <p:txBody>
          <a:bodyPr>
            <a:normAutofit/>
          </a:bodyPr>
          <a:lstStyle/>
          <a:p>
            <a:r>
              <a:rPr lang="en-US" dirty="0"/>
              <a:t>When the insured is in need of LTC services, the trust will file a claim, and after the claim is approved and the applicable elimination period met, the trust as owner of the contract, will start receiving the full tax-free monthly benefits. With most companies, no bills or receipts will need to be submitted to receive monthly </a:t>
            </a:r>
            <a:r>
              <a:rPr lang="en-US" dirty="0" err="1"/>
              <a:t>indeminty</a:t>
            </a:r>
            <a:r>
              <a:rPr lang="en-US" dirty="0"/>
              <a:t> LTC benefits. At that point, the collateralized arm's length loans provisions maybe enacted. The trust may loan money to the insured to help defray LTC costs. We will make the assumption that  7% interest is charged on the loan. If the insured dies 8 years and 4 months after going on claim (just as the LTC benefits are exhausted) the estate has a debt to the trust of the loan amount of $1 million plus any accrued loan interest. The result is that the estate is further reduced by the total amount of the loan and accrued loan interest that is due to the trust. The trust will receive the remaining death benefit of $4 million from the insurance company as well as the loan principal of $1 million repaid by the grantor’s estate. This will result in the death benefit plus repaid loan principal equaling $5 million dollars, the original death benefit amount planned for. Also added to trust assets will be the accrued loan interest of approximately $352,000 repaid by the grantor’s estate</a:t>
            </a:r>
            <a:r>
              <a:rPr lang="en-US" dirty="0">
                <a:latin typeface="Arial" panose="020B0604020202020204" pitchFamily="34" charset="0"/>
                <a:cs typeface="Arial" panose="020B0604020202020204" pitchFamily="34" charset="0"/>
              </a:rPr>
              <a:t>. If repaid  prior to death, the entire amount of interest will be income tax free to the trust due to the grantor trust status. Any amount of loan interest repaid after death will be income taxable to the trust as grantor trust status no longer exists. </a:t>
            </a:r>
          </a:p>
          <a:p>
            <a:r>
              <a:rPr lang="en-US" dirty="0">
                <a:latin typeface="Arial" panose="020B0604020202020204" pitchFamily="34" charset="0"/>
                <a:ea typeface="ＭＳ Ｐゴシック"/>
                <a:cs typeface="Arial" panose="020B0604020202020204" pitchFamily="34" charset="0"/>
              </a:rPr>
              <a:t>The final result - </a:t>
            </a:r>
            <a:r>
              <a:rPr lang="en-US" b="1" dirty="0">
                <a:latin typeface="Arial" panose="020B0604020202020204" pitchFamily="34" charset="0"/>
                <a:ea typeface="ＭＳ Ｐゴシック"/>
                <a:cs typeface="Arial" panose="020B0604020202020204" pitchFamily="34" charset="0"/>
              </a:rPr>
              <a:t>$5,352,000 in the trust</a:t>
            </a:r>
            <a:r>
              <a:rPr lang="en-US" dirty="0">
                <a:latin typeface="Arial" panose="020B0604020202020204" pitchFamily="34" charset="0"/>
                <a:ea typeface="ＭＳ Ｐゴシック"/>
                <a:cs typeface="Arial" panose="020B0604020202020204" pitchFamily="34" charset="0"/>
              </a:rPr>
              <a:t>. There may be less assets left in the estate to be taxed, and more assets held in the trust.</a:t>
            </a:r>
          </a:p>
          <a:p>
            <a:r>
              <a:rPr lang="en-US" dirty="0">
                <a:latin typeface="Arial" panose="020B0604020202020204" pitchFamily="34" charset="0"/>
                <a:ea typeface="ＭＳ Ｐゴシック"/>
                <a:cs typeface="Arial" panose="020B0604020202020204" pitchFamily="34" charset="0"/>
              </a:rPr>
              <a:t>What if no LTC was ever needed? The cost of the rider may be offset by the tax savings of not leaving assets in the estate that might be subject to estates tax because  LTC was never needed</a:t>
            </a:r>
            <a:r>
              <a:rPr lang="en-US" dirty="0">
                <a:latin typeface="Times" pitchFamily="18" charset="0"/>
                <a:ea typeface="ＭＳ Ｐゴシック"/>
                <a:cs typeface="ＭＳ Ｐゴシック"/>
              </a:rPr>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20</a:t>
            </a:fld>
            <a:endParaRPr lang="en-US"/>
          </a:p>
        </p:txBody>
      </p:sp>
    </p:spTree>
    <p:extLst>
      <p:ext uri="{BB962C8B-B14F-4D97-AF65-F5344CB8AC3E}">
        <p14:creationId xmlns:p14="http://schemas.microsoft.com/office/powerpoint/2010/main" val="2458888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49689"/>
            <a:ext cx="6096000" cy="4435523"/>
          </a:xfrm>
        </p:spPr>
        <p:txBody>
          <a:bodyPr>
            <a:normAutofit/>
          </a:bodyPr>
          <a:lstStyle/>
          <a:p>
            <a:r>
              <a:rPr lang="en-US" sz="1600" b="1" dirty="0"/>
              <a:t>Let’s look at a </a:t>
            </a:r>
            <a:r>
              <a:rPr lang="en-US" sz="1600" dirty="0"/>
              <a:t>hypothetical example of a client named Allyson that is a 55 year old female non-smoker, and qualified for a couple rate. She had planned to self-insure by putting a nice sum of money in something safe like a CD or  a money market account where it would be secure from volatility.  Allyson’s advisor suggests she consider a cash indemnity linked benefit policy as an alternative.  That way she can avoid having the funds subject to estate tax if she is “lucky”  enough to need little or no LTC. \</a:t>
            </a:r>
          </a:p>
          <a:p>
            <a:r>
              <a:rPr lang="en-US" sz="1600" dirty="0"/>
              <a:t>She will gift $182,564 to her ULIT (ILIT) by using part of her lifetime exemption. The trust will purchase, own and be the beneficiary of an indemnity linked benefit LTC policy that provides a six year benefit of $1,080,000 in total LTC benefits. There is a guaranteed death benefit of $360,000 if LTC is never needed and a guaranteed minimum death benefit of $72,000 if LTC is needed. The trust will include loan provisions needed for this concept using an 8% interest rate. </a:t>
            </a:r>
          </a:p>
          <a:p>
            <a:endParaRPr lang="en-US" sz="1600"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21</a:t>
            </a:fld>
            <a:endParaRPr lang="en-US"/>
          </a:p>
        </p:txBody>
      </p:sp>
    </p:spTree>
    <p:extLst>
      <p:ext uri="{BB962C8B-B14F-4D97-AF65-F5344CB8AC3E}">
        <p14:creationId xmlns:p14="http://schemas.microsoft.com/office/powerpoint/2010/main" val="3825059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91000"/>
            <a:ext cx="6172200" cy="4648200"/>
          </a:xfrm>
        </p:spPr>
        <p:txBody>
          <a:bodyPr>
            <a:normAutofit fontScale="77500" lnSpcReduction="20000"/>
          </a:bodyPr>
          <a:lstStyle/>
          <a:p>
            <a:pPr algn="just"/>
            <a:r>
              <a:rPr lang="en-US" sz="1900" dirty="0">
                <a:latin typeface="Arial Narrow" panose="020B0606020202030204" pitchFamily="34" charset="0"/>
              </a:rPr>
              <a:t>Upon going on LTC claim, the grantor borrows funds from the ILIT/ULIT over a 6 year period of time equaling $1,080,000. While the monthly LTC benefit amount paid to the trust will be $15,000 per month, it may be wise to borrow funds in a manner that doesn’t align exactly with the payment of LTC benefits to the trust. Please consult an attorney for proper lending process within the ULIT. Interest on this loan will accrue to a total of $309,582. At grantor’s death, the minimum death benefit is paid to the trust equaling $72,000.</a:t>
            </a:r>
            <a:endParaRPr lang="en-US" sz="1900" b="1" dirty="0">
              <a:latin typeface="Arial Narrow" panose="020B0606020202030204" pitchFamily="34" charset="0"/>
            </a:endParaRPr>
          </a:p>
          <a:p>
            <a:pPr algn="just"/>
            <a:r>
              <a:rPr lang="en-US" sz="1900" dirty="0">
                <a:latin typeface="Arial Narrow" panose="020B0606020202030204" pitchFamily="34" charset="0"/>
              </a:rPr>
              <a:t>The principal can be repaid after death with no tax consequences.  However, if the loan interest is repaid just prior to death, the $309,582 interest payment is moved from the estate to the trust and is spared from estate taxes, (and possible income taxes) saving the beneficiaries </a:t>
            </a:r>
            <a:r>
              <a:rPr lang="en-US" sz="1900" b="1" dirty="0">
                <a:latin typeface="Arial Narrow" panose="020B0606020202030204" pitchFamily="34" charset="0"/>
              </a:rPr>
              <a:t>$123,833</a:t>
            </a:r>
            <a:r>
              <a:rPr lang="en-US" sz="1900" dirty="0">
                <a:latin typeface="Arial Narrow" panose="020B0606020202030204" pitchFamily="34" charset="0"/>
              </a:rPr>
              <a:t>. In addition, when you add the death benefit of </a:t>
            </a:r>
            <a:r>
              <a:rPr lang="en-US" sz="1900" b="1" dirty="0">
                <a:latin typeface="Arial Narrow" panose="020B0606020202030204" pitchFamily="34" charset="0"/>
              </a:rPr>
              <a:t>$72,000</a:t>
            </a:r>
            <a:r>
              <a:rPr lang="en-US" sz="1900" dirty="0">
                <a:latin typeface="Arial Narrow" panose="020B0606020202030204" pitchFamily="34" charset="0"/>
              </a:rPr>
              <a:t> to the $123,833 in tax savings, the beneficiaries net an extra </a:t>
            </a:r>
            <a:r>
              <a:rPr lang="en-US" sz="1900" b="1" dirty="0">
                <a:latin typeface="Arial Narrow" panose="020B0606020202030204" pitchFamily="34" charset="0"/>
              </a:rPr>
              <a:t>$195,833</a:t>
            </a:r>
            <a:r>
              <a:rPr lang="en-US" sz="1900" dirty="0">
                <a:latin typeface="Arial Narrow" panose="020B0606020202030204" pitchFamily="34" charset="0"/>
              </a:rPr>
              <a:t>. The original cost of the policy was </a:t>
            </a:r>
            <a:r>
              <a:rPr lang="en-US" sz="1900" b="1" dirty="0">
                <a:latin typeface="Arial Narrow" panose="020B0606020202030204" pitchFamily="34" charset="0"/>
              </a:rPr>
              <a:t>$182,564.</a:t>
            </a:r>
            <a:r>
              <a:rPr lang="en-US" sz="1900" dirty="0">
                <a:latin typeface="Arial Narrow" panose="020B0606020202030204" pitchFamily="34" charset="0"/>
              </a:rPr>
              <a:t> The policy paid out $1,080,000 in LTC benefits – borrowed from, now repaid to and residing tax free in the trust for the beneficiaries. Thus, the potential net cost of purchasing a policy paying an amount of 1,080,000 in LTC benefits and helping to protect the inheritance to the beneficiaries by that same amount is </a:t>
            </a:r>
            <a:r>
              <a:rPr lang="en-US" sz="1900" b="1" dirty="0">
                <a:latin typeface="Arial Narrow" panose="020B0606020202030204" pitchFamily="34" charset="0"/>
              </a:rPr>
              <a:t>$0. </a:t>
            </a:r>
            <a:r>
              <a:rPr lang="en-US" sz="1900" dirty="0">
                <a:latin typeface="Arial Narrow" panose="020B0606020202030204" pitchFamily="34" charset="0"/>
              </a:rPr>
              <a:t>Please keep in mind that results are not guaranteed and will vary based on the age of the insured at purchase and the length of the claim.</a:t>
            </a:r>
          </a:p>
          <a:p>
            <a:pPr algn="just"/>
            <a:r>
              <a:rPr lang="en-US" sz="1900" dirty="0">
                <a:latin typeface="Arial Narrow" panose="020B0606020202030204" pitchFamily="34" charset="0"/>
              </a:rPr>
              <a:t>While every situation is different, and must be individually considered, a financial advisor may want to consider the effective use of an indemnity Linked Benefit policy to enhance the amount of inheritance a client could potentially leave to loved ones. </a:t>
            </a:r>
          </a:p>
          <a:p>
            <a:endParaRPr lang="en-US" sz="1700" dirty="0"/>
          </a:p>
          <a:p>
            <a:r>
              <a:rPr lang="en-US" sz="1700" b="1" dirty="0"/>
              <a:t> </a:t>
            </a:r>
            <a:endParaRPr lang="en-US" sz="1700"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22</a:t>
            </a:fld>
            <a:endParaRPr lang="en-US"/>
          </a:p>
        </p:txBody>
      </p:sp>
    </p:spTree>
    <p:extLst>
      <p:ext uri="{BB962C8B-B14F-4D97-AF65-F5344CB8AC3E}">
        <p14:creationId xmlns:p14="http://schemas.microsoft.com/office/powerpoint/2010/main" val="3474293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conclusion of the new wealth transfer </a:t>
            </a:r>
            <a:r>
              <a:rPr lang="en-US" dirty="0">
                <a:sym typeface="Wingdings" panose="05000000000000000000" pitchFamily="2" charset="2"/>
              </a:rPr>
              <a:t></a:t>
            </a: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23</a:t>
            </a:fld>
            <a:endParaRPr lang="en-US"/>
          </a:p>
        </p:txBody>
      </p:sp>
    </p:spTree>
    <p:extLst>
      <p:ext uri="{BB962C8B-B14F-4D97-AF65-F5344CB8AC3E}">
        <p14:creationId xmlns:p14="http://schemas.microsoft.com/office/powerpoint/2010/main" val="333009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248400" cy="4572000"/>
          </a:xfrm>
        </p:spPr>
        <p:txBody>
          <a:bodyPr>
            <a:noAutofit/>
          </a:bodyPr>
          <a:lstStyle/>
          <a:p>
            <a:r>
              <a:rPr lang="en-US" sz="1350" dirty="0">
                <a:latin typeface="Arial" pitchFamily="34" charset="0"/>
                <a:ea typeface="ＭＳ Ｐゴシック" pitchFamily="34" charset="-128"/>
              </a:rPr>
              <a:t>There are many potential solutions a person could consider for covering the risk of needing long-term care.  A client’s overall financial goals will want to be considered when choosing a product. Solutions include:</a:t>
            </a:r>
          </a:p>
          <a:p>
            <a:r>
              <a:rPr lang="en-US" sz="1350" u="sng" dirty="0">
                <a:latin typeface="Arial" pitchFamily="34" charset="0"/>
                <a:ea typeface="ＭＳ Ｐゴシック" pitchFamily="34" charset="-128"/>
              </a:rPr>
              <a:t>Traditional LTC insurance </a:t>
            </a:r>
            <a:r>
              <a:rPr lang="en-US" sz="1350" dirty="0">
                <a:latin typeface="Arial" pitchFamily="34" charset="0"/>
                <a:ea typeface="ＭＳ Ｐゴシック" pitchFamily="34" charset="-128"/>
              </a:rPr>
              <a:t>– which might provide the most economical solution, but does have the risk of rate increases. This solution will help preserve the assets this couple hopes to leave to their children should LTC expenses arise.</a:t>
            </a:r>
          </a:p>
          <a:p>
            <a:r>
              <a:rPr lang="en-US" sz="1350" u="sng" dirty="0">
                <a:latin typeface="Arial" pitchFamily="34" charset="0"/>
                <a:ea typeface="ＭＳ Ｐゴシック" pitchFamily="34" charset="-128"/>
              </a:rPr>
              <a:t>Linked Benefit  (Asset Based) LTC </a:t>
            </a:r>
            <a:r>
              <a:rPr lang="en-US" sz="1350" dirty="0">
                <a:latin typeface="Arial" pitchFamily="34" charset="0"/>
                <a:ea typeface="ＭＳ Ｐゴシック" pitchFamily="34" charset="-128"/>
              </a:rPr>
              <a:t>– will also help preserve assets for inheritance purposes should LTC expenses occur. This solution also avoids “loss of premium”  through a death benefit and has a money back guarantee on singe pay policies.</a:t>
            </a:r>
          </a:p>
          <a:p>
            <a:r>
              <a:rPr lang="en-US" sz="1350" u="sng" dirty="0">
                <a:latin typeface="Arial" pitchFamily="34" charset="0"/>
                <a:ea typeface="ＭＳ Ｐゴシック" pitchFamily="34" charset="-128"/>
              </a:rPr>
              <a:t>Life Insurance Riders offering Living Benefits for LTC or Chronic Illness </a:t>
            </a:r>
            <a:r>
              <a:rPr lang="en-US" sz="1350" dirty="0">
                <a:latin typeface="Arial" pitchFamily="34" charset="0"/>
                <a:ea typeface="ＭＳ Ｐゴシック" pitchFamily="34" charset="-128"/>
              </a:rPr>
              <a:t>– will preserve assets for inheritance purposes as well as enhance to inheritance (which is important to this couple) should LTC not be needed. Flexible payment options are available, and loss of premium is avoided. But when Living Benefits Riders on life insurance are used, it is important to understand that LTC riders and Chronic Illness riders have some major differences, which we will address in a moment.</a:t>
            </a:r>
          </a:p>
          <a:p>
            <a:r>
              <a:rPr lang="en-US" sz="1350" dirty="0">
                <a:latin typeface="Arial" pitchFamily="34" charset="0"/>
                <a:ea typeface="ＭＳ Ｐゴシック" pitchFamily="34" charset="-128"/>
              </a:rPr>
              <a:t>Of course any final decision on product choice will depend on various factors including the cost tolerance of the client and availability of funding needed for premiums. </a:t>
            </a:r>
          </a:p>
          <a:p>
            <a:endParaRPr lang="en-US" sz="1400" dirty="0">
              <a:latin typeface="Arial" pitchFamily="34" charset="0"/>
              <a:ea typeface="ＭＳ Ｐゴシック" pitchFamily="34" charset="-128"/>
            </a:endParaRPr>
          </a:p>
          <a:p>
            <a:endParaRPr lang="en-US" sz="14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248400" cy="4114800"/>
          </a:xfrm>
        </p:spPr>
        <p:txBody>
          <a:bodyPr>
            <a:normAutofit lnSpcReduction="10000"/>
          </a:bodyPr>
          <a:lstStyle/>
          <a:p>
            <a:pPr eaLnBrk="1" hangingPunct="1">
              <a:spcBef>
                <a:spcPct val="0"/>
              </a:spcBef>
            </a:pPr>
            <a:r>
              <a:rPr lang="en-US" sz="1400" u="sng" dirty="0">
                <a:latin typeface="Arial" pitchFamily="34" charset="0"/>
                <a:ea typeface="ＭＳ Ｐゴシック" pitchFamily="34" charset="-128"/>
              </a:rPr>
              <a:t>Traditional LTC insurance </a:t>
            </a:r>
            <a:r>
              <a:rPr lang="en-US" sz="1400" dirty="0">
                <a:latin typeface="Arial" pitchFamily="34" charset="0"/>
                <a:ea typeface="ＭＳ Ｐゴシック" pitchFamily="34" charset="-128"/>
              </a:rPr>
              <a:t>–  these policies are paid for with premiums that are generally  paid for life. Generally, waiver of premium is included when you are on claim. While short pays are still available (and may have some limitations), most companies currently will not take single premiums. </a:t>
            </a:r>
          </a:p>
          <a:p>
            <a:pPr eaLnBrk="1" hangingPunct="1">
              <a:spcBef>
                <a:spcPct val="0"/>
              </a:spcBef>
            </a:pPr>
            <a:r>
              <a:rPr lang="en-US" sz="1400" dirty="0">
                <a:latin typeface="Arial" pitchFamily="34" charset="0"/>
                <a:ea typeface="ＭＳ Ｐゴシック" pitchFamily="34" charset="-128"/>
              </a:rPr>
              <a:t>You choose the amount of coverage by picking a daily benefit amount, and that amount combined with the benefit period creates a pool of  maximum benefit amount available for LTC benefits. The pool of money is only available for LTC benefits - no death benefit is available. But these products are also  the most customizable of all LTC solutions. The customizations include choice of benefit periods,  elimination periods, various inflation features and even return of premium (though expensive), as well as other benefits.</a:t>
            </a:r>
          </a:p>
          <a:p>
            <a:pPr eaLnBrk="1" hangingPunct="1">
              <a:spcBef>
                <a:spcPct val="0"/>
              </a:spcBef>
            </a:pPr>
            <a:r>
              <a:rPr lang="en-US" sz="1400" dirty="0">
                <a:latin typeface="Arial" pitchFamily="34" charset="0"/>
                <a:ea typeface="ＭＳ Ｐゴシック" pitchFamily="34" charset="-128"/>
              </a:rPr>
              <a:t>Generally, you will get the most coverage for the least amount of money, but premiums are not guaranteed.</a:t>
            </a:r>
          </a:p>
          <a:p>
            <a:pPr eaLnBrk="1" hangingPunct="1">
              <a:spcBef>
                <a:spcPct val="0"/>
              </a:spcBef>
            </a:pPr>
            <a:r>
              <a:rPr lang="en-US" sz="1400" dirty="0">
                <a:latin typeface="Arial" pitchFamily="34" charset="0"/>
                <a:ea typeface="ＭＳ Ｐゴシック" pitchFamily="34" charset="-128"/>
              </a:rPr>
              <a:t>If you don’t use the policy or very little of it, and don’t have return of premium (optional at a significant cost), there is little or no return on the policy. Remember, on standalone LTCi  policies, return of premium is not intended for the purchaser if they change their mind, but rather, it is equivalent to a death benefit.</a:t>
            </a:r>
          </a:p>
          <a:p>
            <a:pPr eaLnBrk="1" hangingPunct="1">
              <a:spcBef>
                <a:spcPct val="0"/>
              </a:spcBef>
            </a:pPr>
            <a:endParaRPr lang="en-US" sz="1400" dirty="0">
              <a:latin typeface="Arial" pitchFamily="34" charset="0"/>
              <a:ea typeface="ＭＳ Ｐゴシック" pitchFamily="34" charset="-128"/>
            </a:endParaRPr>
          </a:p>
          <a:p>
            <a:pPr eaLnBrk="1" hangingPunct="1">
              <a:spcBef>
                <a:spcPct val="0"/>
              </a:spcBef>
            </a:pPr>
            <a:endParaRPr lang="en-US" sz="1200"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4</a:t>
            </a:fld>
            <a:endParaRPr lang="en-US"/>
          </a:p>
        </p:txBody>
      </p:sp>
    </p:spTree>
    <p:extLst>
      <p:ext uri="{BB962C8B-B14F-4D97-AF65-F5344CB8AC3E}">
        <p14:creationId xmlns:p14="http://schemas.microsoft.com/office/powerpoint/2010/main" val="211227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495800"/>
          </a:xfrm>
        </p:spPr>
        <p:txBody>
          <a:bodyPr>
            <a:normAutofit/>
          </a:bodyPr>
          <a:lstStyle/>
          <a:p>
            <a:pPr eaLnBrk="1" hangingPunct="1">
              <a:spcBef>
                <a:spcPct val="0"/>
              </a:spcBef>
            </a:pPr>
            <a:r>
              <a:rPr lang="en-US" sz="1400" dirty="0">
                <a:latin typeface="Arial" pitchFamily="34" charset="0"/>
                <a:ea typeface="ＭＳ Ｐゴシック" pitchFamily="34" charset="-128"/>
              </a:rPr>
              <a:t>Another solution is life insurance with a LTC Rider, sometimes known as a living benefits rider on life insurance. Your premium purchases a pool of money, 100% of which is available, no matter when an LTC claim begins, as LTC monthly benefits. If the LTC benefits are not needed, or only partially used, all remaining death benefit is paid to the beneficiary.  Of course this assumes no loans or withdrawals were taken that would reduce LTC and death benefits. This policy provides solutions such as:</a:t>
            </a:r>
          </a:p>
          <a:p>
            <a:pPr eaLnBrk="1" hangingPunct="1">
              <a:spcBef>
                <a:spcPct val="0"/>
              </a:spcBef>
              <a:buFontTx/>
              <a:buChar char="•"/>
            </a:pPr>
            <a:r>
              <a:rPr lang="en-US" sz="1400" dirty="0">
                <a:latin typeface="Arial" pitchFamily="34" charset="0"/>
                <a:ea typeface="ＭＳ Ｐゴシック" pitchFamily="34" charset="-128"/>
              </a:rPr>
              <a:t>  LTC coverage that pays someone - with no risk of losing premium</a:t>
            </a:r>
          </a:p>
          <a:p>
            <a:pPr eaLnBrk="1" hangingPunct="1">
              <a:spcBef>
                <a:spcPct val="0"/>
              </a:spcBef>
              <a:buFontTx/>
              <a:buChar char="•"/>
            </a:pPr>
            <a:r>
              <a:rPr lang="en-US" sz="1400" dirty="0">
                <a:latin typeface="Arial" pitchFamily="34" charset="0"/>
                <a:ea typeface="ＭＳ Ｐゴシック" pitchFamily="34" charset="-128"/>
              </a:rPr>
              <a:t> Premiums and death benefits that can be guaranteed (assuming all premiums were paid and there were no withdrawals or loans on the policy)</a:t>
            </a:r>
          </a:p>
          <a:p>
            <a:pPr eaLnBrk="1" hangingPunct="1">
              <a:spcBef>
                <a:spcPct val="0"/>
              </a:spcBef>
              <a:buFontTx/>
              <a:buChar char="•"/>
            </a:pPr>
            <a:r>
              <a:rPr lang="en-US" sz="1400" dirty="0">
                <a:latin typeface="Arial" pitchFamily="34" charset="0"/>
                <a:ea typeface="ＭＳ Ｐゴシック" pitchFamily="34" charset="-128"/>
              </a:rPr>
              <a:t> Substantial death benefit leverage</a:t>
            </a:r>
          </a:p>
          <a:p>
            <a:pPr eaLnBrk="1" hangingPunct="1">
              <a:spcBef>
                <a:spcPct val="0"/>
              </a:spcBef>
              <a:buFontTx/>
              <a:buChar char="•"/>
            </a:pPr>
            <a:r>
              <a:rPr lang="en-US" sz="1400" dirty="0">
                <a:latin typeface="Arial" pitchFamily="34" charset="0"/>
                <a:ea typeface="ＭＳ Ｐゴシック" pitchFamily="34" charset="-128"/>
              </a:rPr>
              <a:t> Little customization is available with this solution</a:t>
            </a:r>
          </a:p>
          <a:p>
            <a:pPr eaLnBrk="1" hangingPunct="1">
              <a:spcBef>
                <a:spcPct val="0"/>
              </a:spcBef>
              <a:buFontTx/>
              <a:buChar char="•"/>
            </a:pPr>
            <a:r>
              <a:rPr lang="en-US" sz="1400" dirty="0">
                <a:latin typeface="Arial" pitchFamily="34" charset="0"/>
                <a:ea typeface="ＭＳ Ｐゴシック" pitchFamily="34" charset="-128"/>
              </a:rPr>
              <a:t> Generally, the least LTC coverage of the solutions shown today</a:t>
            </a:r>
          </a:p>
          <a:p>
            <a:pPr eaLnBrk="1" hangingPunct="1">
              <a:spcBef>
                <a:spcPct val="0"/>
              </a:spcBef>
              <a:buFontTx/>
              <a:buChar char="•"/>
            </a:pPr>
            <a:r>
              <a:rPr lang="en-US" sz="1400" dirty="0">
                <a:latin typeface="Arial" pitchFamily="34" charset="0"/>
                <a:ea typeface="ＭＳ Ｐゴシック" pitchFamily="34" charset="-128"/>
              </a:rPr>
              <a:t> A death benefit that provides protection for the family that can later transition to LTC coverage, so a good start for younger clients or those nearing the end of family protection needs.</a:t>
            </a:r>
          </a:p>
          <a:p>
            <a:pPr eaLnBrk="1" hangingPunct="1">
              <a:spcBef>
                <a:spcPct val="0"/>
              </a:spcBef>
              <a:buFontTx/>
              <a:buChar char="•"/>
            </a:pPr>
            <a:r>
              <a:rPr lang="en-US" sz="1400" dirty="0">
                <a:latin typeface="Arial" pitchFamily="34" charset="0"/>
                <a:ea typeface="ＭＳ Ｐゴシック" pitchFamily="34" charset="-128"/>
              </a:rPr>
              <a:t> May be a good solution for those wanting to protect and enhance a legacy for heirs.</a:t>
            </a:r>
          </a:p>
          <a:p>
            <a:pPr eaLnBrk="1" hangingPunct="1">
              <a:spcBef>
                <a:spcPct val="0"/>
              </a:spcBef>
              <a:buFontTx/>
              <a:buChar char="•"/>
            </a:pPr>
            <a:r>
              <a:rPr lang="en-US" sz="1400" dirty="0">
                <a:latin typeface="Arial" pitchFamily="34" charset="0"/>
                <a:ea typeface="ＭＳ Ｐゴシック" pitchFamily="34" charset="-128"/>
              </a:rPr>
              <a:t> This solution is also available on survivorship life insurance</a:t>
            </a:r>
          </a:p>
          <a:p>
            <a:pPr eaLnBrk="1" hangingPunct="1">
              <a:spcBef>
                <a:spcPct val="0"/>
              </a:spcBef>
              <a:buFontTx/>
              <a:buChar char="•"/>
            </a:pPr>
            <a:endParaRPr lang="en-US" sz="1400" dirty="0">
              <a:latin typeface="Arial" pitchFamily="34" charset="0"/>
              <a:ea typeface="ＭＳ Ｐゴシック" pitchFamily="34" charset="-128"/>
            </a:endParaRPr>
          </a:p>
          <a:p>
            <a:pPr eaLnBrk="1" hangingPunct="1">
              <a:spcBef>
                <a:spcPct val="0"/>
              </a:spcBef>
              <a:buFontTx/>
              <a:buChar char="•"/>
            </a:pPr>
            <a:endParaRPr lang="en-US" sz="1400" dirty="0">
              <a:latin typeface="Arial" pitchFamily="34" charset="0"/>
              <a:ea typeface="ＭＳ Ｐゴシック" pitchFamily="34" charset="-128"/>
            </a:endParaRPr>
          </a:p>
          <a:p>
            <a:pPr eaLnBrk="1" hangingPunct="1">
              <a:spcBef>
                <a:spcPct val="0"/>
              </a:spcBef>
            </a:pPr>
            <a:endParaRPr lang="en-US" sz="1400" dirty="0">
              <a:latin typeface="Arial" pitchFamily="34" charset="0"/>
              <a:ea typeface="ＭＳ Ｐゴシック" pitchFamily="34" charset="-128"/>
            </a:endParaRPr>
          </a:p>
          <a:p>
            <a:pPr eaLnBrk="1" hangingPunct="1">
              <a:spcBef>
                <a:spcPct val="0"/>
              </a:spcBef>
            </a:pPr>
            <a:endParaRPr lang="en-US" sz="1400"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5</a:t>
            </a:fld>
            <a:endParaRPr lang="en-US"/>
          </a:p>
        </p:txBody>
      </p:sp>
    </p:spTree>
    <p:extLst>
      <p:ext uri="{BB962C8B-B14F-4D97-AF65-F5344CB8AC3E}">
        <p14:creationId xmlns:p14="http://schemas.microsoft.com/office/powerpoint/2010/main" val="162103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324600" cy="4572000"/>
          </a:xfr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340" dirty="0">
                <a:latin typeface="Arial" pitchFamily="34" charset="0"/>
                <a:ea typeface="ＭＳ Ｐゴシック" pitchFamily="34" charset="-128"/>
              </a:rPr>
              <a:t>Yet another solution is a linked benefit LTC solution, also known as asset based LTC. While designed on a life insurance chassis, this product is really designed for people looking for LTC coverage with features more similar to stand alone LTC with larger benefit pools, optional inflation and longer benefit period choices. Depending on the company, premium schedules vary from single pay to 3,5,7, or 10 pay.  For this example, we will assume a single pay. Choice of benefits periods vary from 2 to 8 years, but a common choice is a 6 year benefit, which we will describe in today’s example. A 6 year benefit plan sold as a “two plus four” option. The first bucket – or benefit pool - is an acceleration of the death benefit. That amount that is available for both LTC benefits and death benefits and is designed to last 2 years for LTC benefits. This bucket must be exhausted first with going on LTC claim. If it’s used up, and the insured is still on claim, they begin collecting from the second benefit pool –or bucket - which is an extension of benefits and available for LTC benefits only. It is designed to last 4 years. The total benefits available for LTC is the total of the 2 benefit pools. In this example, that is 2 years plus 4 years for a total of 6 years. Once the insured passes away, the greater of the guaranteed minimum residual death benefit, or what is left of the death benefit from the first benefit pool will be paid to the beneficiary. This solution helps avoid the “loss of premium” objection by offering a death benefit that is equal to or higher than the premium paid and a guaranteed return of premium feature that varies by company.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D338D1F8-1274-403D-A976-D730B165AFA0}" type="slidenum">
              <a:rPr lang="en-US" smtClean="0">
                <a:latin typeface="Arial" charset="0"/>
                <a:ea typeface="ＭＳ Ｐゴシック" pitchFamily="34" charset="-128"/>
              </a:rPr>
              <a:pPr/>
              <a:t>7</a:t>
            </a:fld>
            <a:endParaRPr lang="en-US">
              <a:latin typeface="Arial" charset="0"/>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First, I’m going to address estate planning for the mass affluent And </a:t>
            </a:r>
            <a:r>
              <a:rPr kumimoji="0" lang="en-US" sz="1200" b="0" i="0" u="none" strike="noStrike" kern="1200" cap="none" spc="0" normalizeH="0" baseline="0" noProof="0" dirty="0">
                <a:ln>
                  <a:noFill/>
                </a:ln>
                <a:solidFill>
                  <a:srgbClr val="000000"/>
                </a:solidFill>
                <a:effectLst/>
                <a:uLnTx/>
                <a:uFillTx/>
                <a:latin typeface="Arial" charset="0"/>
                <a:ea typeface="ＭＳ Ｐゴシック" charset="-128"/>
                <a:cs typeface="ＭＳ Ｐゴシック" charset="-128"/>
              </a:rPr>
              <a:t>Then, Shawn’s going to address estate tax planning for the high net worth.  </a:t>
            </a:r>
          </a:p>
          <a:p>
            <a:endParaRPr lang="en-US" sz="1200" kern="1200" dirty="0">
              <a:solidFill>
                <a:schemeClr val="tx1"/>
              </a:solidFill>
              <a:effectLst/>
              <a:latin typeface="Arial" charset="0"/>
              <a:ea typeface="ＭＳ Ｐゴシック" charset="-128"/>
              <a:cs typeface="ＭＳ Ｐゴシック" charset="-128"/>
            </a:endParaRPr>
          </a:p>
          <a:p>
            <a:r>
              <a:rPr lang="en-US" sz="1200" kern="1200" dirty="0">
                <a:solidFill>
                  <a:schemeClr val="tx1"/>
                </a:solidFill>
                <a:effectLst/>
                <a:latin typeface="Arial" charset="0"/>
                <a:ea typeface="ＭＳ Ｐゴシック" charset="-128"/>
                <a:cs typeface="ＭＳ Ｐゴシック" charset="-128"/>
              </a:rPr>
              <a:t>As far as the mass affluent, </a:t>
            </a:r>
          </a:p>
          <a:p>
            <a:r>
              <a:rPr lang="en-US" sz="1200" kern="1200" dirty="0">
                <a:solidFill>
                  <a:schemeClr val="tx1"/>
                </a:solidFill>
                <a:effectLst/>
                <a:latin typeface="Arial" charset="0"/>
                <a:ea typeface="ＭＳ Ｐゴシック" charset="-128"/>
                <a:cs typeface="ＭＳ Ｐゴシック" charset="-128"/>
              </a:rPr>
              <a:t>It’s important that estate planners understand the shifts in wealth and health that have been occurring over the past 20 years.  </a:t>
            </a:r>
          </a:p>
          <a:p>
            <a:endParaRPr lang="en-US" sz="1200" kern="1200" dirty="0">
              <a:solidFill>
                <a:schemeClr val="tx1"/>
              </a:solidFill>
              <a:effectLst/>
              <a:latin typeface="Arial" charset="0"/>
              <a:ea typeface="ＭＳ Ｐゴシック" charset="-128"/>
              <a:cs typeface="ＭＳ Ｐゴシック" charset="-128"/>
            </a:endParaRPr>
          </a:p>
          <a:p>
            <a:endParaRPr lang="en-US" sz="1200" kern="1200" dirty="0">
              <a:solidFill>
                <a:schemeClr val="tx1"/>
              </a:solidFill>
              <a:effectLst/>
              <a:latin typeface="Arial" charset="0"/>
              <a:ea typeface="ＭＳ Ｐゴシック" charset="-128"/>
              <a:cs typeface="ＭＳ Ｐゴシック" charset="-128"/>
            </a:endParaRPr>
          </a:p>
          <a:p>
            <a:endParaRPr lang="en-US" sz="1200" kern="1200" dirty="0">
              <a:solidFill>
                <a:schemeClr val="tx1"/>
              </a:solidFill>
              <a:effectLst/>
              <a:latin typeface="Arial" charset="0"/>
              <a:ea typeface="ＭＳ Ｐゴシック" charset="-128"/>
              <a:cs typeface="ＭＳ Ｐゴシック" charset="-128"/>
            </a:endParaRPr>
          </a:p>
          <a:p>
            <a:endParaRPr lang="en-US" sz="1200" kern="1200" dirty="0">
              <a:solidFill>
                <a:schemeClr val="tx1"/>
              </a:solidFill>
              <a:effectLst/>
              <a:latin typeface="Arial" charset="0"/>
              <a:ea typeface="ＭＳ Ｐゴシック" charset="-128"/>
              <a:cs typeface="ＭＳ Ｐゴシック" charset="-128"/>
            </a:endParaRPr>
          </a:p>
          <a:p>
            <a:endParaRPr lang="en-US" sz="1200" kern="1200" dirty="0">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962206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some recent figures from the Spectrum Group’s Market Insights Report, detailing American wealth.  </a:t>
            </a:r>
          </a:p>
          <a:p>
            <a:endParaRPr lang="en-US" dirty="0"/>
          </a:p>
          <a:p>
            <a:endParaRPr lang="en-US" dirty="0"/>
          </a:p>
          <a:p>
            <a:r>
              <a:rPr lang="en-US" dirty="0"/>
              <a:t>The first two groups – with a net worth between $100,000 and $5,000,000  I am going to refer to as our mass affluent households.  They make up the light blue and dark blue pieces of the pie chart. There are more than 40 million mass affluent households in the United States.  Many of them are your clients.  </a:t>
            </a:r>
          </a:p>
          <a:p>
            <a:r>
              <a:rPr lang="en-US" dirty="0"/>
              <a:t>The majority of mass affluent households, under current law, are not likely to face exposure to the federal estate tax.  </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8</a:t>
            </a:fld>
            <a:endParaRPr lang="en-US"/>
          </a:p>
        </p:txBody>
      </p:sp>
    </p:spTree>
    <p:extLst>
      <p:ext uri="{BB962C8B-B14F-4D97-AF65-F5344CB8AC3E}">
        <p14:creationId xmlns:p14="http://schemas.microsoft.com/office/powerpoint/2010/main" val="400828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solidFill>
                  <a:schemeClr val="tx1"/>
                </a:solidFill>
              </a:rPr>
              <a:t>However, that was not always the case for the mass affluent – who are represented by the area below the pink line, with a net worth of $5,000,000 and below.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solidFill>
                  <a:schemeClr val="tx1"/>
                </a:solidFill>
              </a:rPr>
              <a:t>Back in 2000 the federal estate tax exemption was $675k.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solidFill>
                  <a:schemeClr val="tx1"/>
                </a:solidFill>
              </a:rPr>
              <a:t>In 2005 it was $1.5M.   In 2009 it was $3.5M.  And in 2026 the basic exclusion amount will drop to $5M, indexed for inflation.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solidFill>
                  <a:schemeClr val="tx1"/>
                </a:solidFill>
              </a:rPr>
              <a:t>Many of our mass affluent clients were advised to put their permanent life insurance policies inside of irrevocable trusts so that (a) the death benefit would not increase the value of their gross estate and (b) their estate would have the liquidity to pay any estate tax which was due.  </a:t>
            </a:r>
          </a:p>
        </p:txBody>
      </p:sp>
      <p:sp>
        <p:nvSpPr>
          <p:cNvPr id="4" name="Slide Number Placeholder 3"/>
          <p:cNvSpPr>
            <a:spLocks noGrp="1"/>
          </p:cNvSpPr>
          <p:nvPr>
            <p:ph type="sldNum" sz="quarter" idx="5"/>
          </p:nvPr>
        </p:nvSpPr>
        <p:spPr/>
        <p:txBody>
          <a:bodyPr/>
          <a:lstStyle/>
          <a:p>
            <a:pPr>
              <a:defRPr/>
            </a:pPr>
            <a:fld id="{E128B43C-3C9E-47B7-AC1E-3B54A4A747D7}" type="slidenum">
              <a:rPr lang="en-US" smtClean="0"/>
              <a:pPr>
                <a:defRPr/>
              </a:pPr>
              <a:t>9</a:t>
            </a:fld>
            <a:endParaRPr lang="en-US"/>
          </a:p>
        </p:txBody>
      </p:sp>
    </p:spTree>
    <p:extLst>
      <p:ext uri="{BB962C8B-B14F-4D97-AF65-F5344CB8AC3E}">
        <p14:creationId xmlns:p14="http://schemas.microsoft.com/office/powerpoint/2010/main" val="2724776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860" y="108"/>
            <a:ext cx="9140140" cy="6857783"/>
          </a:xfrm>
          <a:prstGeom prst="rect">
            <a:avLst/>
          </a:prstGeom>
        </p:spPr>
      </p:pic>
      <p:sp>
        <p:nvSpPr>
          <p:cNvPr id="2" name="Title 1"/>
          <p:cNvSpPr>
            <a:spLocks noGrp="1"/>
          </p:cNvSpPr>
          <p:nvPr>
            <p:ph type="title"/>
          </p:nvPr>
        </p:nvSpPr>
        <p:spPr>
          <a:xfrm>
            <a:off x="2209800" y="2819400"/>
            <a:ext cx="4724400" cy="1371600"/>
          </a:xfrm>
          <a:prstGeom prst="rect">
            <a:avLst/>
          </a:prstGeom>
        </p:spPr>
        <p:txBody>
          <a:bodyPr vert="horz" lIns="0" tIns="0" rIns="0" bIns="0" anchor="ctr" anchorCtr="0"/>
          <a:lstStyle>
            <a:lvl1pPr indent="0" algn="ctr">
              <a:defRPr sz="4000" b="0" i="0" cap="none" baseline="0">
                <a:solidFill>
                  <a:schemeClr val="bg1"/>
                </a:solidFill>
                <a:latin typeface="Arial"/>
                <a:cs typeface="Aria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880533" y="467519"/>
            <a:ext cx="7391400" cy="715962"/>
          </a:xfrm>
          <a:prstGeom prst="rect">
            <a:avLst/>
          </a:prstGeom>
        </p:spPr>
        <p:txBody>
          <a:bodyPr vert="horz"/>
          <a:lstStyle>
            <a:lvl1pPr algn="l">
              <a:defRPr sz="4000">
                <a:solidFill>
                  <a:srgbClr val="092744"/>
                </a:solidFill>
              </a:defRPr>
            </a:lvl1pPr>
          </a:lstStyle>
          <a:p>
            <a:r>
              <a:rPr lang="en-US" dirty="0"/>
              <a:t>Click to edit Master title style</a:t>
            </a:r>
          </a:p>
        </p:txBody>
      </p:sp>
      <p:sp>
        <p:nvSpPr>
          <p:cNvPr id="8" name="Content Placeholder 2"/>
          <p:cNvSpPr>
            <a:spLocks noGrp="1"/>
          </p:cNvSpPr>
          <p:nvPr>
            <p:ph idx="1"/>
          </p:nvPr>
        </p:nvSpPr>
        <p:spPr>
          <a:xfrm>
            <a:off x="838200" y="1625600"/>
            <a:ext cx="7467600" cy="4068763"/>
          </a:xfrm>
          <a:prstGeom prst="rect">
            <a:avLst/>
          </a:prstGeom>
        </p:spPr>
        <p:txBody>
          <a:bodyPr vert="horz"/>
          <a:lstStyle>
            <a:lvl1pPr>
              <a:buFontTx/>
              <a:buNone/>
              <a:defRPr sz="2000">
                <a:solidFill>
                  <a:srgbClr val="578999"/>
                </a:solidFill>
              </a:defRPr>
            </a:lvl1pPr>
            <a:lvl2pPr marL="742950" indent="-285750">
              <a:buFont typeface="Arial" panose="020B0604020202020204" pitchFamily="34" charset="0"/>
              <a:buChar char="•"/>
              <a:defRPr sz="1800">
                <a:solidFill>
                  <a:schemeClr val="accent4">
                    <a:lumMod val="65000"/>
                    <a:lumOff val="35000"/>
                  </a:schemeClr>
                </a:solidFill>
              </a:defRPr>
            </a:lvl2pPr>
            <a:lvl3pPr marL="1200150" indent="-285750">
              <a:buFont typeface="Arial" panose="020B0604020202020204" pitchFamily="34" charset="0"/>
              <a:buChar char="‒"/>
              <a:defRPr sz="1600">
                <a:solidFill>
                  <a:schemeClr val="accent4">
                    <a:lumMod val="65000"/>
                    <a:lumOff val="35000"/>
                  </a:schemeClr>
                </a:solidFill>
              </a:defRPr>
            </a:lvl3pPr>
            <a:lvl4pPr marL="1657350" indent="-285750">
              <a:buFont typeface="Courier New" panose="02070309020205020404" pitchFamily="49" charset="0"/>
              <a:buChar char="o"/>
              <a:defRPr sz="1400">
                <a:solidFill>
                  <a:schemeClr val="accent4">
                    <a:lumMod val="65000"/>
                    <a:lumOff val="35000"/>
                  </a:schemeClr>
                </a:solidFill>
              </a:defRPr>
            </a:lvl4pPr>
            <a:lvl5pPr marL="2114550" indent="-285750">
              <a:buFont typeface="Wingdings" panose="05000000000000000000" pitchFamily="2" charset="2"/>
              <a:buChar char="Ø"/>
              <a:defRPr sz="1400">
                <a:solidFill>
                  <a:schemeClr val="accent4">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88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ndatory Disclosur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C2D944-2CD8-4EE7-8780-7855AE5A44A7}"/>
              </a:ext>
            </a:extLst>
          </p:cNvPr>
          <p:cNvPicPr>
            <a:picLocks noChangeAspect="1"/>
          </p:cNvPicPr>
          <p:nvPr userDrawn="1"/>
        </p:nvPicPr>
        <p:blipFill>
          <a:blip r:embed="rId2"/>
          <a:stretch>
            <a:fillRect/>
          </a:stretch>
        </p:blipFill>
        <p:spPr>
          <a:xfrm>
            <a:off x="1786" y="0"/>
            <a:ext cx="9140426" cy="6857999"/>
          </a:xfrm>
          <a:prstGeom prst="rect">
            <a:avLst/>
          </a:prstGeom>
        </p:spPr>
      </p:pic>
      <p:sp>
        <p:nvSpPr>
          <p:cNvPr id="6" name="Text Placeholder 5">
            <a:extLst>
              <a:ext uri="{FF2B5EF4-FFF2-40B4-BE49-F238E27FC236}">
                <a16:creationId xmlns:a16="http://schemas.microsoft.com/office/drawing/2014/main" id="{5B0CD632-13BC-4C3A-AB6B-5A4476CF431E}"/>
              </a:ext>
            </a:extLst>
          </p:cNvPr>
          <p:cNvSpPr>
            <a:spLocks noGrp="1"/>
          </p:cNvSpPr>
          <p:nvPr>
            <p:ph type="body" sz="quarter" idx="10" hasCustomPrompt="1"/>
          </p:nvPr>
        </p:nvSpPr>
        <p:spPr>
          <a:xfrm>
            <a:off x="2362200" y="5943600"/>
            <a:ext cx="4419600" cy="228600"/>
          </a:xfrm>
          <a:prstGeom prst="rect">
            <a:avLst/>
          </a:prstGeom>
        </p:spPr>
        <p:txBody>
          <a:bodyPr/>
          <a:lstStyle>
            <a:lvl1pPr marL="0" indent="0" algn="ctr">
              <a:buNone/>
              <a:defRPr sz="1000">
                <a:solidFill>
                  <a:schemeClr val="tx1">
                    <a:lumMod val="85000"/>
                    <a:lumOff val="15000"/>
                  </a:schemeClr>
                </a:solidFill>
              </a:defRPr>
            </a:lvl1pPr>
          </a:lstStyle>
          <a:p>
            <a:pPr lvl="0"/>
            <a:r>
              <a:rPr lang="en-US" dirty="0"/>
              <a:t>FOR FINANCIAL OR INSURANCE PROFESSIONAL USE ONLY</a:t>
            </a:r>
          </a:p>
        </p:txBody>
      </p:sp>
      <p:sp>
        <p:nvSpPr>
          <p:cNvPr id="7" name="Text Placeholder 5">
            <a:extLst>
              <a:ext uri="{FF2B5EF4-FFF2-40B4-BE49-F238E27FC236}">
                <a16:creationId xmlns:a16="http://schemas.microsoft.com/office/drawing/2014/main" id="{8280EF8A-046C-44CB-960D-8170C4DBC199}"/>
              </a:ext>
            </a:extLst>
          </p:cNvPr>
          <p:cNvSpPr>
            <a:spLocks noGrp="1"/>
          </p:cNvSpPr>
          <p:nvPr>
            <p:ph type="body" sz="quarter" idx="11" hasCustomPrompt="1"/>
          </p:nvPr>
        </p:nvSpPr>
        <p:spPr>
          <a:xfrm>
            <a:off x="2362200" y="6248400"/>
            <a:ext cx="4419600" cy="228600"/>
          </a:xfrm>
          <a:prstGeom prst="rect">
            <a:avLst/>
          </a:prstGeom>
        </p:spPr>
        <p:txBody>
          <a:bodyPr/>
          <a:lstStyle>
            <a:lvl1pPr marL="0" indent="0" algn="ctr">
              <a:buNone/>
              <a:defRPr sz="1000">
                <a:solidFill>
                  <a:schemeClr val="tx1">
                    <a:lumMod val="85000"/>
                    <a:lumOff val="15000"/>
                  </a:schemeClr>
                </a:solidFill>
              </a:defRPr>
            </a:lvl1pPr>
          </a:lstStyle>
          <a:p>
            <a:pPr lvl="0"/>
            <a:r>
              <a:rPr lang="en-US" dirty="0"/>
              <a:t>NFM-XXXXXAO (XX/XX)</a:t>
            </a:r>
          </a:p>
        </p:txBody>
      </p:sp>
    </p:spTree>
    <p:extLst>
      <p:ext uri="{BB962C8B-B14F-4D97-AF65-F5344CB8AC3E}">
        <p14:creationId xmlns:p14="http://schemas.microsoft.com/office/powerpoint/2010/main" val="282318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dditional Disclosur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AE1BF8-80FB-4D4F-AD82-7416CF46946F}"/>
              </a:ext>
            </a:extLst>
          </p:cNvPr>
          <p:cNvPicPr>
            <a:picLocks noChangeAspect="1"/>
          </p:cNvPicPr>
          <p:nvPr userDrawn="1"/>
        </p:nvPicPr>
        <p:blipFill>
          <a:blip r:embed="rId2"/>
          <a:stretch>
            <a:fillRect/>
          </a:stretch>
        </p:blipFill>
        <p:spPr>
          <a:xfrm>
            <a:off x="1928" y="0"/>
            <a:ext cx="9140428" cy="6858000"/>
          </a:xfrm>
          <a:prstGeom prst="rect">
            <a:avLst/>
          </a:prstGeom>
        </p:spPr>
      </p:pic>
      <p:sp>
        <p:nvSpPr>
          <p:cNvPr id="6" name="Text Placeholder 5">
            <a:extLst>
              <a:ext uri="{FF2B5EF4-FFF2-40B4-BE49-F238E27FC236}">
                <a16:creationId xmlns:a16="http://schemas.microsoft.com/office/drawing/2014/main" id="{54DE21DB-3FC7-46C2-A3ED-A20565D2350D}"/>
              </a:ext>
            </a:extLst>
          </p:cNvPr>
          <p:cNvSpPr>
            <a:spLocks noGrp="1"/>
          </p:cNvSpPr>
          <p:nvPr>
            <p:ph type="body" sz="quarter" idx="10" hasCustomPrompt="1"/>
          </p:nvPr>
        </p:nvSpPr>
        <p:spPr>
          <a:xfrm>
            <a:off x="990600" y="1524000"/>
            <a:ext cx="7086600" cy="4114800"/>
          </a:xfrm>
          <a:prstGeom prst="rect">
            <a:avLst/>
          </a:prstGeom>
        </p:spPr>
        <p:txBody>
          <a:bodyPr/>
          <a:lstStyle>
            <a:lvl1pPr marL="0" indent="0">
              <a:buNone/>
              <a:defRPr sz="1400">
                <a:solidFill>
                  <a:schemeClr val="tx1">
                    <a:lumMod val="85000"/>
                    <a:lumOff val="15000"/>
                  </a:schemeClr>
                </a:solidFill>
              </a:defRPr>
            </a:lvl1pPr>
          </a:lstStyle>
          <a:p>
            <a:pPr lvl="0"/>
            <a:r>
              <a:rPr lang="en-US" dirty="0"/>
              <a:t>Add additional disclosure</a:t>
            </a:r>
          </a:p>
        </p:txBody>
      </p:sp>
      <p:sp>
        <p:nvSpPr>
          <p:cNvPr id="7" name="Text Placeholder 5">
            <a:extLst>
              <a:ext uri="{FF2B5EF4-FFF2-40B4-BE49-F238E27FC236}">
                <a16:creationId xmlns:a16="http://schemas.microsoft.com/office/drawing/2014/main" id="{C0C95F06-C462-4E9D-8EAC-126641725B1D}"/>
              </a:ext>
            </a:extLst>
          </p:cNvPr>
          <p:cNvSpPr>
            <a:spLocks noGrp="1"/>
          </p:cNvSpPr>
          <p:nvPr>
            <p:ph type="body" sz="quarter" idx="11" hasCustomPrompt="1"/>
          </p:nvPr>
        </p:nvSpPr>
        <p:spPr>
          <a:xfrm>
            <a:off x="2362200" y="5943600"/>
            <a:ext cx="4419600" cy="228600"/>
          </a:xfrm>
          <a:prstGeom prst="rect">
            <a:avLst/>
          </a:prstGeom>
        </p:spPr>
        <p:txBody>
          <a:bodyPr/>
          <a:lstStyle>
            <a:lvl1pPr marL="0" indent="0" algn="ctr">
              <a:buNone/>
              <a:defRPr sz="1000">
                <a:solidFill>
                  <a:schemeClr val="tx1">
                    <a:lumMod val="85000"/>
                    <a:lumOff val="15000"/>
                  </a:schemeClr>
                </a:solidFill>
              </a:defRPr>
            </a:lvl1pPr>
          </a:lstStyle>
          <a:p>
            <a:pPr lvl="0"/>
            <a:r>
              <a:rPr lang="en-US" dirty="0"/>
              <a:t>FOR FINANCIAL OR INSURANCE PROFESSIONAL USE ONLY</a:t>
            </a:r>
          </a:p>
        </p:txBody>
      </p:sp>
      <p:sp>
        <p:nvSpPr>
          <p:cNvPr id="8" name="Text Placeholder 5">
            <a:extLst>
              <a:ext uri="{FF2B5EF4-FFF2-40B4-BE49-F238E27FC236}">
                <a16:creationId xmlns:a16="http://schemas.microsoft.com/office/drawing/2014/main" id="{E3DC30EA-8070-4DDA-88A7-4F4F563DD3BE}"/>
              </a:ext>
            </a:extLst>
          </p:cNvPr>
          <p:cNvSpPr>
            <a:spLocks noGrp="1"/>
          </p:cNvSpPr>
          <p:nvPr>
            <p:ph type="body" sz="quarter" idx="12" hasCustomPrompt="1"/>
          </p:nvPr>
        </p:nvSpPr>
        <p:spPr>
          <a:xfrm>
            <a:off x="2362200" y="6248400"/>
            <a:ext cx="4419600" cy="228600"/>
          </a:xfrm>
          <a:prstGeom prst="rect">
            <a:avLst/>
          </a:prstGeom>
        </p:spPr>
        <p:txBody>
          <a:bodyPr/>
          <a:lstStyle>
            <a:lvl1pPr marL="0" indent="0" algn="ctr">
              <a:buNone/>
              <a:defRPr sz="1000">
                <a:solidFill>
                  <a:schemeClr val="tx1">
                    <a:lumMod val="85000"/>
                    <a:lumOff val="15000"/>
                  </a:schemeClr>
                </a:solidFill>
              </a:defRPr>
            </a:lvl1pPr>
          </a:lstStyle>
          <a:p>
            <a:pPr lvl="0"/>
            <a:r>
              <a:rPr lang="en-US" dirty="0"/>
              <a:t>NFM-XXXXXAO (XX/XX)</a:t>
            </a:r>
          </a:p>
        </p:txBody>
      </p:sp>
    </p:spTree>
    <p:extLst>
      <p:ext uri="{BB962C8B-B14F-4D97-AF65-F5344CB8AC3E}">
        <p14:creationId xmlns:p14="http://schemas.microsoft.com/office/powerpoint/2010/main" val="413955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8D09C1-9582-4D70-B64E-CA6816B8534C}"/>
              </a:ext>
            </a:extLst>
          </p:cNvPr>
          <p:cNvPicPr>
            <a:picLocks noChangeAspect="1"/>
          </p:cNvPicPr>
          <p:nvPr userDrawn="1"/>
        </p:nvPicPr>
        <p:blipFill>
          <a:blip r:embed="rId2"/>
          <a:stretch>
            <a:fillRect/>
          </a:stretch>
        </p:blipFill>
        <p:spPr>
          <a:xfrm>
            <a:off x="1929" y="214"/>
            <a:ext cx="9140142" cy="6857786"/>
          </a:xfrm>
          <a:prstGeom prst="rect">
            <a:avLst/>
          </a:prstGeom>
        </p:spPr>
      </p:pic>
      <p:sp>
        <p:nvSpPr>
          <p:cNvPr id="8" name="Text Placeholder 7">
            <a:extLst>
              <a:ext uri="{FF2B5EF4-FFF2-40B4-BE49-F238E27FC236}">
                <a16:creationId xmlns:a16="http://schemas.microsoft.com/office/drawing/2014/main" id="{E082CC0A-F58B-4082-9BD1-C999A7D2DA97}"/>
              </a:ext>
            </a:extLst>
          </p:cNvPr>
          <p:cNvSpPr>
            <a:spLocks noGrp="1"/>
          </p:cNvSpPr>
          <p:nvPr>
            <p:ph type="body" sz="quarter" idx="10" hasCustomPrompt="1"/>
          </p:nvPr>
        </p:nvSpPr>
        <p:spPr>
          <a:xfrm>
            <a:off x="1943100" y="2362200"/>
            <a:ext cx="5257800" cy="3124200"/>
          </a:xfrm>
          <a:prstGeom prst="rect">
            <a:avLst/>
          </a:prstGeom>
        </p:spPr>
        <p:txBody>
          <a:bodyPr/>
          <a:lstStyle>
            <a:lvl1pPr>
              <a:defRPr sz="2800">
                <a:solidFill>
                  <a:srgbClr val="003B5C"/>
                </a:solidFill>
              </a:defRPr>
            </a:lvl1pPr>
            <a:lvl2pPr>
              <a:defRPr sz="2400">
                <a:solidFill>
                  <a:srgbClr val="003B5C"/>
                </a:solidFill>
              </a:defRPr>
            </a:lvl2pPr>
          </a:lstStyle>
          <a:p>
            <a:pPr lvl="0"/>
            <a:r>
              <a:rPr lang="en-US" dirty="0"/>
              <a:t>Add agenda item here</a:t>
            </a:r>
          </a:p>
          <a:p>
            <a:pPr lvl="1"/>
            <a:r>
              <a:rPr lang="en-US" dirty="0"/>
              <a:t>Add sub item here if needed</a:t>
            </a:r>
          </a:p>
        </p:txBody>
      </p:sp>
      <p:sp>
        <p:nvSpPr>
          <p:cNvPr id="5" name="Rectangle 7">
            <a:extLst>
              <a:ext uri="{FF2B5EF4-FFF2-40B4-BE49-F238E27FC236}">
                <a16:creationId xmlns:a16="http://schemas.microsoft.com/office/drawing/2014/main" id="{88C863A1-6D79-44B0-852B-AA0B6F911540}"/>
              </a:ext>
            </a:extLst>
          </p:cNvPr>
          <p:cNvSpPr>
            <a:spLocks noChangeArrowheads="1"/>
          </p:cNvSpPr>
          <p:nvPr userDrawn="1"/>
        </p:nvSpPr>
        <p:spPr bwMode="auto">
          <a:xfrm>
            <a:off x="8610600" y="6400800"/>
            <a:ext cx="457200" cy="320675"/>
          </a:xfrm>
          <a:prstGeom prst="rect">
            <a:avLst/>
          </a:prstGeom>
          <a:noFill/>
          <a:ln w="9525">
            <a:noFill/>
            <a:miter lim="800000"/>
            <a:headEnd/>
            <a:tailEnd/>
          </a:ln>
          <a:effectLst/>
        </p:spPr>
        <p:txBody>
          <a:bodyPr lIns="0" anchor="ctr"/>
          <a:lstStyle/>
          <a:p>
            <a:pPr algn="r">
              <a:defRPr/>
            </a:pPr>
            <a:fld id="{4EE4F73A-6E6D-4F73-AC2E-F51E5C035D1B}" type="slidenum">
              <a:rPr lang="en-US" sz="1200">
                <a:solidFill>
                  <a:schemeClr val="bg2"/>
                </a:solidFill>
                <a:latin typeface="Arial" pitchFamily="34" charset="0"/>
                <a:ea typeface="ＭＳ Ｐゴシック" charset="-128"/>
              </a:rPr>
              <a:pPr algn="r">
                <a:defRPr/>
              </a:pPr>
              <a:t>‹#›</a:t>
            </a:fld>
            <a:endParaRPr lang="en-US" sz="800" dirty="0">
              <a:solidFill>
                <a:schemeClr val="bg2"/>
              </a:solidFill>
              <a:latin typeface="Arial" pitchFamily="34" charset="0"/>
              <a:ea typeface="ＭＳ Ｐゴシック" charset="-128"/>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929" y="107"/>
            <a:ext cx="9140141" cy="6857785"/>
          </a:xfrm>
          <a:prstGeom prst="rect">
            <a:avLst/>
          </a:prstGeom>
        </p:spPr>
      </p:pic>
      <p:sp>
        <p:nvSpPr>
          <p:cNvPr id="7" name="Rectangle 7">
            <a:extLst>
              <a:ext uri="{FF2B5EF4-FFF2-40B4-BE49-F238E27FC236}">
                <a16:creationId xmlns:a16="http://schemas.microsoft.com/office/drawing/2014/main" id="{EBE46925-7D50-4C74-958F-E104DAB27151}"/>
              </a:ext>
            </a:extLst>
          </p:cNvPr>
          <p:cNvSpPr>
            <a:spLocks noChangeArrowheads="1"/>
          </p:cNvSpPr>
          <p:nvPr userDrawn="1"/>
        </p:nvSpPr>
        <p:spPr bwMode="auto">
          <a:xfrm>
            <a:off x="8610600" y="6400800"/>
            <a:ext cx="457200" cy="320675"/>
          </a:xfrm>
          <a:prstGeom prst="rect">
            <a:avLst/>
          </a:prstGeom>
          <a:noFill/>
          <a:ln w="9525">
            <a:noFill/>
            <a:miter lim="800000"/>
            <a:headEnd/>
            <a:tailEnd/>
          </a:ln>
          <a:effectLst/>
        </p:spPr>
        <p:txBody>
          <a:bodyPr lIns="0" anchor="ctr"/>
          <a:lstStyle/>
          <a:p>
            <a:pPr algn="r">
              <a:defRPr/>
            </a:pPr>
            <a:fld id="{4EE4F73A-6E6D-4F73-AC2E-F51E5C035D1B}" type="slidenum">
              <a:rPr lang="en-US" sz="1200">
                <a:solidFill>
                  <a:schemeClr val="bg2"/>
                </a:solidFill>
                <a:latin typeface="Arial" pitchFamily="34" charset="0"/>
                <a:ea typeface="ＭＳ Ｐゴシック" charset="-128"/>
              </a:rPr>
              <a:pPr algn="r">
                <a:defRPr/>
              </a:pPr>
              <a:t>‹#›</a:t>
            </a:fld>
            <a:endParaRPr lang="en-US" sz="800" dirty="0">
              <a:solidFill>
                <a:schemeClr val="bg2"/>
              </a:solidFill>
              <a:latin typeface="Arial" pitchFamily="34" charset="0"/>
              <a:ea typeface="ＭＳ Ｐゴシック" charset="-128"/>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5976636A-1714-425C-BE6A-06E1653B660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11F9FC2-FDD6-44B4-9FE9-0AA84A066E5C}"/>
              </a:ext>
            </a:extLst>
          </p:cNvPr>
          <p:cNvSpPr>
            <a:spLocks noGrp="1"/>
          </p:cNvSpPr>
          <p:nvPr>
            <p:ph type="title" hasCustomPrompt="1"/>
          </p:nvPr>
        </p:nvSpPr>
        <p:spPr>
          <a:xfrm>
            <a:off x="628650" y="1905001"/>
            <a:ext cx="7886700" cy="762000"/>
          </a:xfrm>
          <a:prstGeom prst="rect">
            <a:avLst/>
          </a:prstGeom>
        </p:spPr>
        <p:txBody>
          <a:bodyPr/>
          <a:lstStyle>
            <a:lvl1pPr>
              <a:defRPr>
                <a:solidFill>
                  <a:schemeClr val="bg1"/>
                </a:solidFill>
              </a:defRPr>
            </a:lvl1pPr>
          </a:lstStyle>
          <a:p>
            <a:r>
              <a:rPr lang="en-US" dirty="0"/>
              <a:t>Slide header</a:t>
            </a:r>
          </a:p>
        </p:txBody>
      </p:sp>
    </p:spTree>
    <p:extLst>
      <p:ext uri="{BB962C8B-B14F-4D97-AF65-F5344CB8AC3E}">
        <p14:creationId xmlns:p14="http://schemas.microsoft.com/office/powerpoint/2010/main" val="380487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9" y="0"/>
            <a:ext cx="9140141" cy="6857785"/>
          </a:xfrm>
          <a:prstGeom prst="rect">
            <a:avLst/>
          </a:prstGeom>
        </p:spPr>
      </p:pic>
      <p:sp>
        <p:nvSpPr>
          <p:cNvPr id="5" name="Text Placeholder 5">
            <a:extLst>
              <a:ext uri="{FF2B5EF4-FFF2-40B4-BE49-F238E27FC236}">
                <a16:creationId xmlns:a16="http://schemas.microsoft.com/office/drawing/2014/main" id="{73F3BF0A-DC14-4FC3-A64C-86CE5FB9507C}"/>
              </a:ext>
            </a:extLst>
          </p:cNvPr>
          <p:cNvSpPr>
            <a:spLocks noGrp="1"/>
          </p:cNvSpPr>
          <p:nvPr>
            <p:ph type="body" sz="quarter" idx="10" hasCustomPrompt="1"/>
          </p:nvPr>
        </p:nvSpPr>
        <p:spPr>
          <a:xfrm>
            <a:off x="2362200" y="5943600"/>
            <a:ext cx="4419600" cy="228600"/>
          </a:xfrm>
          <a:prstGeom prst="rect">
            <a:avLst/>
          </a:prstGeom>
        </p:spPr>
        <p:txBody>
          <a:bodyPr/>
          <a:lstStyle>
            <a:lvl1pPr marL="0" indent="0" algn="ctr">
              <a:buNone/>
              <a:defRPr sz="1000">
                <a:solidFill>
                  <a:schemeClr val="bg1"/>
                </a:solidFill>
              </a:defRPr>
            </a:lvl1pPr>
          </a:lstStyle>
          <a:p>
            <a:pPr lvl="0"/>
            <a:r>
              <a:rPr lang="en-US" dirty="0"/>
              <a:t>FOR FINANCIAL OR INSURANCE PROFESSIONAL USE ONLY</a:t>
            </a:r>
          </a:p>
        </p:txBody>
      </p:sp>
      <p:sp>
        <p:nvSpPr>
          <p:cNvPr id="6" name="Text Placeholder 5">
            <a:extLst>
              <a:ext uri="{FF2B5EF4-FFF2-40B4-BE49-F238E27FC236}">
                <a16:creationId xmlns:a16="http://schemas.microsoft.com/office/drawing/2014/main" id="{5DBE977F-C500-4FAE-ABAC-D97E879D5315}"/>
              </a:ext>
            </a:extLst>
          </p:cNvPr>
          <p:cNvSpPr>
            <a:spLocks noGrp="1"/>
          </p:cNvSpPr>
          <p:nvPr>
            <p:ph type="body" sz="quarter" idx="11" hasCustomPrompt="1"/>
          </p:nvPr>
        </p:nvSpPr>
        <p:spPr>
          <a:xfrm>
            <a:off x="2362200" y="6248400"/>
            <a:ext cx="4419600" cy="228600"/>
          </a:xfrm>
          <a:prstGeom prst="rect">
            <a:avLst/>
          </a:prstGeom>
        </p:spPr>
        <p:txBody>
          <a:bodyPr/>
          <a:lstStyle>
            <a:lvl1pPr marL="0" indent="0" algn="ctr">
              <a:buNone/>
              <a:defRPr sz="1000">
                <a:solidFill>
                  <a:schemeClr val="bg1"/>
                </a:solidFill>
              </a:defRPr>
            </a:lvl1pPr>
          </a:lstStyle>
          <a:p>
            <a:pPr lvl="0"/>
            <a:r>
              <a:rPr lang="en-US" dirty="0"/>
              <a:t>NFM-XXXXXAO (XX/XX)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914400" y="808038"/>
            <a:ext cx="7391400" cy="715962"/>
          </a:xfrm>
          <a:prstGeom prst="rect">
            <a:avLst/>
          </a:prstGeom>
        </p:spPr>
        <p:txBody>
          <a:bodyPr vert="horz"/>
          <a:lstStyle>
            <a:lvl1pPr algn="l">
              <a:defRPr sz="4000">
                <a:solidFill>
                  <a:srgbClr val="092744"/>
                </a:solidFill>
              </a:defRPr>
            </a:lvl1pPr>
          </a:lstStyle>
          <a:p>
            <a:r>
              <a:rPr lang="en-US" dirty="0"/>
              <a:t>Click to edit Master title style</a:t>
            </a:r>
          </a:p>
        </p:txBody>
      </p:sp>
      <p:sp>
        <p:nvSpPr>
          <p:cNvPr id="8" name="Content Placeholder 2"/>
          <p:cNvSpPr>
            <a:spLocks noGrp="1"/>
          </p:cNvSpPr>
          <p:nvPr>
            <p:ph idx="1"/>
          </p:nvPr>
        </p:nvSpPr>
        <p:spPr>
          <a:xfrm>
            <a:off x="914400" y="1600200"/>
            <a:ext cx="7467600" cy="4068763"/>
          </a:xfrm>
          <a:prstGeom prst="rect">
            <a:avLst/>
          </a:prstGeom>
        </p:spPr>
        <p:txBody>
          <a:bodyPr vert="horz"/>
          <a:lstStyle>
            <a:lvl1pPr>
              <a:buFontTx/>
              <a:buNone/>
              <a:defRPr sz="2000">
                <a:solidFill>
                  <a:srgbClr val="578999"/>
                </a:solidFill>
              </a:defRPr>
            </a:lvl1pPr>
            <a:lvl2pPr>
              <a:buFontTx/>
              <a:buNone/>
              <a:defRPr sz="1800">
                <a:solidFill>
                  <a:schemeClr val="accent4">
                    <a:lumMod val="65000"/>
                    <a:lumOff val="35000"/>
                  </a:schemeClr>
                </a:solidFill>
              </a:defRPr>
            </a:lvl2pPr>
            <a:lvl3pPr>
              <a:buFontTx/>
              <a:buNone/>
              <a:defRPr sz="1600">
                <a:solidFill>
                  <a:schemeClr val="accent4">
                    <a:lumMod val="65000"/>
                    <a:lumOff val="35000"/>
                  </a:schemeClr>
                </a:solidFill>
              </a:defRPr>
            </a:lvl3pPr>
            <a:lvl4pPr>
              <a:buFontTx/>
              <a:buNone/>
              <a:defRPr sz="1400">
                <a:solidFill>
                  <a:schemeClr val="accent4">
                    <a:lumMod val="65000"/>
                    <a:lumOff val="35000"/>
                  </a:schemeClr>
                </a:solidFill>
              </a:defRPr>
            </a:lvl4pPr>
            <a:lvl5pPr>
              <a:buFontTx/>
              <a:buNone/>
              <a:defRPr sz="1400">
                <a:solidFill>
                  <a:schemeClr val="accent4">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p:txBody>
          <a:bodyPr/>
          <a:lstStyle>
            <a:lvl1pPr>
              <a:defRPr/>
            </a:lvl1pPr>
          </a:lstStyle>
          <a:p>
            <a:pPr>
              <a:defRPr/>
            </a:pPr>
            <a:r>
              <a:rPr lang="en-US" dirty="0"/>
              <a:t>NFM-12921AO.1 FOR BROKER/DEALER USE ONLY—NOT FOR USE WITH THE PUBLIC</a:t>
            </a:r>
            <a:endParaRPr lang="en-US" dirty="0">
              <a:cs typeface="Arial" pitchFamily="34" charset="0"/>
            </a:endParaRPr>
          </a:p>
        </p:txBody>
      </p:sp>
    </p:spTree>
    <p:extLst>
      <p:ext uri="{BB962C8B-B14F-4D97-AF65-F5344CB8AC3E}">
        <p14:creationId xmlns:p14="http://schemas.microsoft.com/office/powerpoint/2010/main" val="373549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914400" y="381000"/>
            <a:ext cx="7391400" cy="1096962"/>
          </a:xfrm>
          <a:prstGeom prst="rect">
            <a:avLst/>
          </a:prstGeom>
        </p:spPr>
        <p:txBody>
          <a:bodyPr vert="horz" anchor="b" anchorCtr="0"/>
          <a:lstStyle>
            <a:lvl1pPr algn="l">
              <a:defRPr sz="4400">
                <a:solidFill>
                  <a:srgbClr val="092744"/>
                </a:solidFill>
              </a:defRPr>
            </a:lvl1pPr>
          </a:lstStyle>
          <a:p>
            <a:r>
              <a:rPr lang="en-US" dirty="0"/>
              <a:t>Click to edit Master title style</a:t>
            </a:r>
          </a:p>
        </p:txBody>
      </p:sp>
      <p:sp>
        <p:nvSpPr>
          <p:cNvPr id="7" name="Content Placeholder 2"/>
          <p:cNvSpPr>
            <a:spLocks noGrp="1"/>
          </p:cNvSpPr>
          <p:nvPr>
            <p:ph idx="1"/>
          </p:nvPr>
        </p:nvSpPr>
        <p:spPr>
          <a:xfrm>
            <a:off x="914400" y="1905000"/>
            <a:ext cx="7467600" cy="4068763"/>
          </a:xfrm>
          <a:prstGeom prst="rect">
            <a:avLst/>
          </a:prstGeom>
        </p:spPr>
        <p:txBody>
          <a:bodyPr vert="horz"/>
          <a:lstStyle>
            <a:lvl1pPr>
              <a:defRPr sz="2000">
                <a:solidFill>
                  <a:schemeClr val="accent4">
                    <a:lumMod val="65000"/>
                    <a:lumOff val="35000"/>
                  </a:schemeClr>
                </a:solidFill>
              </a:defRPr>
            </a:lvl1pPr>
            <a:lvl2pPr>
              <a:defRPr sz="1800">
                <a:solidFill>
                  <a:schemeClr val="accent4">
                    <a:lumMod val="65000"/>
                    <a:lumOff val="35000"/>
                  </a:schemeClr>
                </a:solidFill>
              </a:defRPr>
            </a:lvl2pPr>
            <a:lvl3pPr>
              <a:defRPr sz="1600">
                <a:solidFill>
                  <a:schemeClr val="accent4">
                    <a:lumMod val="65000"/>
                    <a:lumOff val="35000"/>
                  </a:schemeClr>
                </a:solidFill>
              </a:defRPr>
            </a:lvl3pPr>
            <a:lvl4pPr>
              <a:defRPr sz="1400">
                <a:solidFill>
                  <a:schemeClr val="accent4">
                    <a:lumMod val="65000"/>
                    <a:lumOff val="35000"/>
                  </a:schemeClr>
                </a:solidFill>
              </a:defRPr>
            </a:lvl4pPr>
            <a:lvl5pPr>
              <a:defRPr sz="1400">
                <a:solidFill>
                  <a:schemeClr val="accent4">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a:xfrm>
            <a:off x="990600" y="6400800"/>
            <a:ext cx="4648200" cy="320675"/>
          </a:xfrm>
        </p:spPr>
        <p:txBody>
          <a:bodyPr/>
          <a:lstStyle>
            <a:lvl1pPr>
              <a:defRPr/>
            </a:lvl1pPr>
          </a:lstStyle>
          <a:p>
            <a:pPr>
              <a:defRPr/>
            </a:pPr>
            <a:r>
              <a:rPr lang="en-US"/>
              <a:t>NFM-#### FOR BROKER/DEALER USE ONLY</a:t>
            </a:r>
            <a:r>
              <a:rPr lang="en-US">
                <a:cs typeface="Arial" pitchFamily="34" charset="0"/>
              </a:rPr>
              <a:t>—NOT FOR USE WITH THE PUBLIC</a:t>
            </a:r>
          </a:p>
        </p:txBody>
      </p:sp>
    </p:spTree>
    <p:extLst>
      <p:ext uri="{BB962C8B-B14F-4D97-AF65-F5344CB8AC3E}">
        <p14:creationId xmlns:p14="http://schemas.microsoft.com/office/powerpoint/2010/main" val="3697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2" r:id="rId1"/>
    <p:sldLayoutId id="2147483766" r:id="rId2"/>
    <p:sldLayoutId id="2147483767" r:id="rId3"/>
    <p:sldLayoutId id="2147483763" r:id="rId4"/>
    <p:sldLayoutId id="2147483764" r:id="rId5"/>
    <p:sldLayoutId id="2147483768" r:id="rId6"/>
    <p:sldLayoutId id="2147483765" r:id="rId7"/>
    <p:sldLayoutId id="2147483769" r:id="rId8"/>
    <p:sldLayoutId id="2147483770" r:id="rId9"/>
    <p:sldLayoutId id="2147483771" r:id="rId10"/>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02867F-AE5B-4975-913B-25FBCEDF3870}"/>
              </a:ext>
            </a:extLst>
          </p:cNvPr>
          <p:cNvSpPr>
            <a:spLocks noGrp="1"/>
          </p:cNvSpPr>
          <p:nvPr>
            <p:ph type="title"/>
          </p:nvPr>
        </p:nvSpPr>
        <p:spPr>
          <a:xfrm>
            <a:off x="990600" y="2743200"/>
            <a:ext cx="7010399" cy="1371600"/>
          </a:xfrm>
        </p:spPr>
        <p:txBody>
          <a:bodyPr/>
          <a:lstStyle/>
          <a:p>
            <a:r>
              <a:rPr lang="en-US" sz="3900" dirty="0"/>
              <a:t>The New Wealth Transfer</a:t>
            </a:r>
          </a:p>
        </p:txBody>
      </p:sp>
      <p:sp>
        <p:nvSpPr>
          <p:cNvPr id="2" name="TextBox 1">
            <a:extLst>
              <a:ext uri="{FF2B5EF4-FFF2-40B4-BE49-F238E27FC236}">
                <a16:creationId xmlns:a16="http://schemas.microsoft.com/office/drawing/2014/main" id="{2EC289A4-DA53-4EA2-B69F-765CA943C2D6}"/>
              </a:ext>
            </a:extLst>
          </p:cNvPr>
          <p:cNvSpPr txBox="1"/>
          <p:nvPr/>
        </p:nvSpPr>
        <p:spPr>
          <a:xfrm>
            <a:off x="304800" y="6172200"/>
            <a:ext cx="5334000" cy="600164"/>
          </a:xfrm>
          <a:prstGeom prst="rect">
            <a:avLst/>
          </a:prstGeom>
          <a:noFill/>
        </p:spPr>
        <p:txBody>
          <a:bodyPr wrap="square" rtlCol="0">
            <a:spAutoFit/>
          </a:bodyPr>
          <a:lstStyle/>
          <a:p>
            <a:r>
              <a:rPr lang="en-US" sz="1100" dirty="0">
                <a:solidFill>
                  <a:schemeClr val="bg1"/>
                </a:solidFill>
              </a:rPr>
              <a:t>Nationwide, the Nationwide N and Eagle, Nationwide is on your side, and Nationwide Retirement Institute are service marks of Nationwide Mutual Insurance Company. © 2020 Nationwide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23191" y="838200"/>
            <a:ext cx="8763000" cy="715962"/>
          </a:xfrm>
          <a:prstGeom prst="rect">
            <a:avLst/>
          </a:prstGeom>
        </p:spPr>
        <p:txBody>
          <a:bodyPr/>
          <a:lstStyle/>
          <a:p>
            <a:pPr algn="ctr"/>
            <a:r>
              <a:rPr lang="en-US" sz="3600" dirty="0">
                <a:solidFill>
                  <a:schemeClr val="tx1"/>
                </a:solidFill>
              </a:rPr>
              <a:t>Wealth in America</a:t>
            </a:r>
          </a:p>
        </p:txBody>
      </p:sp>
      <p:sp>
        <p:nvSpPr>
          <p:cNvPr id="6" name="Content Placeholder 2"/>
          <p:cNvSpPr>
            <a:spLocks noGrp="1"/>
          </p:cNvSpPr>
          <p:nvPr>
            <p:ph idx="4294967295"/>
          </p:nvPr>
        </p:nvSpPr>
        <p:spPr>
          <a:xfrm>
            <a:off x="914400" y="1752600"/>
            <a:ext cx="7620000" cy="2819400"/>
          </a:xfrm>
          <a:prstGeom prst="rect">
            <a:avLst/>
          </a:prstGeom>
        </p:spPr>
        <p:txBody>
          <a:bodyPr/>
          <a:lstStyle/>
          <a:p>
            <a:r>
              <a:rPr lang="en-US" sz="2400" dirty="0">
                <a:solidFill>
                  <a:schemeClr val="tx1"/>
                </a:solidFill>
              </a:rPr>
              <a:t>“I don’t need an irrevocable trust anymore.”  </a:t>
            </a:r>
          </a:p>
          <a:p>
            <a:pPr lvl="1"/>
            <a:r>
              <a:rPr lang="en-US" sz="2000" dirty="0"/>
              <a:t>Creditor protection for grantor</a:t>
            </a:r>
          </a:p>
          <a:p>
            <a:pPr lvl="1"/>
            <a:r>
              <a:rPr lang="en-US" sz="2000" dirty="0">
                <a:solidFill>
                  <a:schemeClr val="tx1"/>
                </a:solidFill>
              </a:rPr>
              <a:t>Avoids probate</a:t>
            </a:r>
          </a:p>
          <a:p>
            <a:pPr lvl="1"/>
            <a:r>
              <a:rPr lang="en-US" sz="2000" dirty="0"/>
              <a:t>Privacy</a:t>
            </a:r>
          </a:p>
          <a:p>
            <a:pPr lvl="1"/>
            <a:r>
              <a:rPr lang="en-US" sz="2000" dirty="0">
                <a:solidFill>
                  <a:schemeClr val="tx1"/>
                </a:solidFill>
              </a:rPr>
              <a:t>Great option to name as beneficiary of a variety of assets (i.e. family or dynasty trust) </a:t>
            </a:r>
          </a:p>
          <a:p>
            <a:pPr lvl="1"/>
            <a:r>
              <a:rPr lang="en-US" sz="2000" dirty="0"/>
              <a:t>Creditor protection for beneficiaries </a:t>
            </a:r>
          </a:p>
          <a:p>
            <a:pPr lvl="1"/>
            <a:r>
              <a:rPr lang="en-US" sz="2000" dirty="0">
                <a:solidFill>
                  <a:schemeClr val="tx1"/>
                </a:solidFill>
              </a:rPr>
              <a:t>Professional money management for beneficiaries </a:t>
            </a:r>
          </a:p>
          <a:p>
            <a:r>
              <a:rPr lang="en-US" sz="2400" dirty="0"/>
              <a:t>What if the law changes?</a:t>
            </a:r>
          </a:p>
          <a:p>
            <a:r>
              <a:rPr lang="en-US" sz="2400" dirty="0"/>
              <a:t>Consider another trend shaping American wealth… </a:t>
            </a:r>
            <a:endParaRPr lang="en-US" sz="1600" b="1" dirty="0">
              <a:solidFill>
                <a:srgbClr val="FF0000"/>
              </a:solidFill>
            </a:endParaRPr>
          </a:p>
        </p:txBody>
      </p:sp>
    </p:spTree>
    <p:extLst>
      <p:ext uri="{BB962C8B-B14F-4D97-AF65-F5344CB8AC3E}">
        <p14:creationId xmlns:p14="http://schemas.microsoft.com/office/powerpoint/2010/main" val="418380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9"/>
          <p:cNvSpPr>
            <a:spLocks noGrp="1"/>
          </p:cNvSpPr>
          <p:nvPr>
            <p:ph type="title" idx="4294967295"/>
          </p:nvPr>
        </p:nvSpPr>
        <p:spPr bwMode="auto">
          <a:xfrm>
            <a:off x="0" y="228600"/>
            <a:ext cx="7467600" cy="715963"/>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r"/>
            <a:r>
              <a:rPr lang="en-US" sz="3600">
                <a:ea typeface="ＭＳ Ｐゴシック" pitchFamily="34" charset="-128"/>
              </a:rPr>
              <a:t>…………Health in America</a:t>
            </a:r>
          </a:p>
        </p:txBody>
      </p:sp>
      <p:sp>
        <p:nvSpPr>
          <p:cNvPr id="7" name="Content Placeholder 10"/>
          <p:cNvSpPr>
            <a:spLocks noGrp="1"/>
          </p:cNvSpPr>
          <p:nvPr>
            <p:ph idx="4294967295"/>
          </p:nvPr>
        </p:nvSpPr>
        <p:spPr bwMode="auto">
          <a:xfrm>
            <a:off x="661736" y="1285293"/>
            <a:ext cx="8108950" cy="990600"/>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marL="0" indent="0">
              <a:buNone/>
            </a:pPr>
            <a:r>
              <a:rPr lang="en-US" sz="2400" dirty="0">
                <a:solidFill>
                  <a:schemeClr val="tx1"/>
                </a:solidFill>
                <a:ea typeface="ＭＳ Ｐゴシック" pitchFamily="34" charset="-128"/>
              </a:rPr>
              <a:t>How has mortality changed as a result of the following health conditions since the year 2000? </a:t>
            </a:r>
            <a:r>
              <a:rPr lang="en-US" sz="2400" b="1" dirty="0">
                <a:solidFill>
                  <a:schemeClr val="tx1"/>
                </a:solidFill>
                <a:ea typeface="ＭＳ Ｐゴシック" pitchFamily="34" charset="-128"/>
              </a:rPr>
              <a:t>Up</a:t>
            </a:r>
            <a:r>
              <a:rPr lang="en-US" sz="2400" dirty="0">
                <a:solidFill>
                  <a:schemeClr val="tx1"/>
                </a:solidFill>
                <a:ea typeface="ＭＳ Ｐゴシック" pitchFamily="34" charset="-128"/>
              </a:rPr>
              <a:t> or </a:t>
            </a:r>
            <a:r>
              <a:rPr lang="en-US" sz="2400" b="1" dirty="0">
                <a:solidFill>
                  <a:schemeClr val="tx1"/>
                </a:solidFill>
                <a:ea typeface="ＭＳ Ｐゴシック" pitchFamily="34" charset="-128"/>
              </a:rPr>
              <a:t>down</a:t>
            </a:r>
            <a:r>
              <a:rPr lang="en-US" sz="2400" dirty="0">
                <a:solidFill>
                  <a:schemeClr val="tx1"/>
                </a:solidFill>
                <a:ea typeface="ＭＳ Ｐゴシック" pitchFamily="34" charset="-128"/>
              </a:rPr>
              <a:t>?</a:t>
            </a:r>
          </a:p>
          <a:p>
            <a:pPr marL="0"/>
            <a:endParaRPr lang="en-US" sz="2400" dirty="0">
              <a:solidFill>
                <a:schemeClr val="tx1"/>
              </a:solidFill>
              <a:ea typeface="ＭＳ Ｐゴシック" pitchFamily="34" charset="-128"/>
            </a:endParaRPr>
          </a:p>
          <a:p>
            <a:pPr marL="0"/>
            <a:endParaRPr lang="en-US" sz="2400" dirty="0">
              <a:solidFill>
                <a:schemeClr val="tx1"/>
              </a:solidFill>
              <a:ea typeface="ＭＳ Ｐゴシック" pitchFamily="34" charset="-128"/>
            </a:endParaRPr>
          </a:p>
          <a:p>
            <a:pPr marL="0"/>
            <a:endParaRPr lang="en-US" sz="2400" dirty="0">
              <a:solidFill>
                <a:schemeClr val="tx1"/>
              </a:solidFill>
              <a:ea typeface="ＭＳ Ｐゴシック" pitchFamily="34" charset="-128"/>
            </a:endParaRPr>
          </a:p>
          <a:p>
            <a:pPr marL="0"/>
            <a:endParaRPr lang="en-US" sz="2400" dirty="0">
              <a:solidFill>
                <a:schemeClr val="tx1"/>
              </a:solidFill>
              <a:ea typeface="ＭＳ Ｐゴシック" pitchFamily="34" charset="-128"/>
            </a:endParaRPr>
          </a:p>
          <a:p>
            <a:pPr marL="0"/>
            <a:endParaRPr lang="en-US" sz="2400" dirty="0">
              <a:solidFill>
                <a:schemeClr val="tx1"/>
              </a:solidFill>
              <a:ea typeface="ＭＳ Ｐゴシック" pitchFamily="34" charset="-128"/>
            </a:endParaRPr>
          </a:p>
          <a:p>
            <a:pPr marL="0"/>
            <a:endParaRPr lang="en-US" sz="2400" dirty="0">
              <a:solidFill>
                <a:schemeClr val="tx1"/>
              </a:solidFill>
              <a:ea typeface="ＭＳ Ｐゴシック" pitchFamily="34" charset="-128"/>
            </a:endParaRPr>
          </a:p>
          <a:p>
            <a:pPr marL="0"/>
            <a:endParaRPr lang="en-US" sz="2400" dirty="0">
              <a:solidFill>
                <a:schemeClr val="tx1"/>
              </a:solidFill>
              <a:ea typeface="ＭＳ Ｐゴシック" pitchFamily="34" charset="-128"/>
            </a:endParaRPr>
          </a:p>
          <a:p>
            <a:pPr marL="0"/>
            <a:endParaRPr lang="en-US" sz="2400" dirty="0">
              <a:solidFill>
                <a:schemeClr val="tx1"/>
              </a:solidFill>
              <a:ea typeface="ＭＳ Ｐゴシック" pitchFamily="34" charset="-128"/>
            </a:endParaRPr>
          </a:p>
          <a:p>
            <a:endParaRPr lang="en-US" sz="2400" dirty="0">
              <a:solidFill>
                <a:schemeClr val="tx1"/>
              </a:solidFill>
              <a:ea typeface="ＭＳ Ｐゴシック" pitchFamily="34" charset="-128"/>
            </a:endParaRPr>
          </a:p>
        </p:txBody>
      </p:sp>
      <p:cxnSp>
        <p:nvCxnSpPr>
          <p:cNvPr id="6" name="Straight Connector 5"/>
          <p:cNvCxnSpPr/>
          <p:nvPr/>
        </p:nvCxnSpPr>
        <p:spPr>
          <a:xfrm>
            <a:off x="563880" y="9906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9" name="Diagram 8"/>
          <p:cNvGraphicFramePr/>
          <p:nvPr/>
        </p:nvGraphicFramePr>
        <p:xfrm>
          <a:off x="334711" y="2171701"/>
          <a:ext cx="8763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295400" y="5225344"/>
            <a:ext cx="579005" cy="461665"/>
          </a:xfrm>
          <a:prstGeom prst="rect">
            <a:avLst/>
          </a:prstGeom>
          <a:noFill/>
        </p:spPr>
        <p:txBody>
          <a:bodyPr wrap="none" rtlCol="0">
            <a:spAutoFit/>
          </a:bodyPr>
          <a:lstStyle/>
          <a:p>
            <a:r>
              <a:rPr lang="en-US" sz="2400" dirty="0"/>
              <a:t>Up</a:t>
            </a:r>
          </a:p>
        </p:txBody>
      </p:sp>
      <p:sp>
        <p:nvSpPr>
          <p:cNvPr id="11" name="TextBox 10"/>
          <p:cNvSpPr txBox="1"/>
          <p:nvPr/>
        </p:nvSpPr>
        <p:spPr>
          <a:xfrm>
            <a:off x="1086209" y="5682544"/>
            <a:ext cx="1151277" cy="461665"/>
          </a:xfrm>
          <a:prstGeom prst="rect">
            <a:avLst/>
          </a:prstGeom>
          <a:noFill/>
        </p:spPr>
        <p:txBody>
          <a:bodyPr wrap="none" rtlCol="0" anchor="t">
            <a:spAutoFit/>
          </a:bodyPr>
          <a:lstStyle/>
          <a:p>
            <a:pPr algn="ctr"/>
            <a:r>
              <a:rPr lang="en-US" sz="2400" dirty="0">
                <a:latin typeface="Arial"/>
                <a:ea typeface="ＭＳ Ｐゴシック"/>
                <a:cs typeface="Arial"/>
              </a:rPr>
              <a:t>+ 1/2%</a:t>
            </a:r>
          </a:p>
        </p:txBody>
      </p:sp>
      <p:sp>
        <p:nvSpPr>
          <p:cNvPr id="12" name="TextBox 11"/>
          <p:cNvSpPr txBox="1"/>
          <p:nvPr/>
        </p:nvSpPr>
        <p:spPr>
          <a:xfrm>
            <a:off x="3200400" y="5225344"/>
            <a:ext cx="973343" cy="461665"/>
          </a:xfrm>
          <a:prstGeom prst="rect">
            <a:avLst/>
          </a:prstGeom>
          <a:noFill/>
        </p:spPr>
        <p:txBody>
          <a:bodyPr wrap="none" rtlCol="0">
            <a:spAutoFit/>
          </a:bodyPr>
          <a:lstStyle/>
          <a:p>
            <a:r>
              <a:rPr lang="en-US" sz="2400" dirty="0"/>
              <a:t>Down</a:t>
            </a:r>
          </a:p>
        </p:txBody>
      </p:sp>
      <p:sp>
        <p:nvSpPr>
          <p:cNvPr id="13" name="TextBox 12"/>
          <p:cNvSpPr txBox="1"/>
          <p:nvPr/>
        </p:nvSpPr>
        <p:spPr>
          <a:xfrm>
            <a:off x="3276600" y="5682544"/>
            <a:ext cx="732893" cy="461665"/>
          </a:xfrm>
          <a:prstGeom prst="rect">
            <a:avLst/>
          </a:prstGeom>
          <a:noFill/>
        </p:spPr>
        <p:txBody>
          <a:bodyPr wrap="none" rtlCol="0" anchor="t">
            <a:spAutoFit/>
          </a:bodyPr>
          <a:lstStyle/>
          <a:p>
            <a:pPr algn="ctr"/>
            <a:r>
              <a:rPr lang="en-US" sz="2400" dirty="0">
                <a:latin typeface="Arial"/>
                <a:ea typeface="ＭＳ Ｐゴシック"/>
                <a:cs typeface="Arial"/>
              </a:rPr>
              <a:t>-9%</a:t>
            </a:r>
          </a:p>
        </p:txBody>
      </p:sp>
      <p:sp>
        <p:nvSpPr>
          <p:cNvPr id="14" name="TextBox 13"/>
          <p:cNvSpPr txBox="1"/>
          <p:nvPr/>
        </p:nvSpPr>
        <p:spPr>
          <a:xfrm>
            <a:off x="5334000" y="5225344"/>
            <a:ext cx="973343" cy="461665"/>
          </a:xfrm>
          <a:prstGeom prst="rect">
            <a:avLst/>
          </a:prstGeom>
          <a:noFill/>
        </p:spPr>
        <p:txBody>
          <a:bodyPr wrap="none" rtlCol="0">
            <a:spAutoFit/>
          </a:bodyPr>
          <a:lstStyle/>
          <a:p>
            <a:r>
              <a:rPr lang="en-US" sz="2400" dirty="0"/>
              <a:t>Down</a:t>
            </a:r>
          </a:p>
        </p:txBody>
      </p:sp>
      <p:sp>
        <p:nvSpPr>
          <p:cNvPr id="15" name="TextBox 14"/>
          <p:cNvSpPr txBox="1"/>
          <p:nvPr/>
        </p:nvSpPr>
        <p:spPr>
          <a:xfrm>
            <a:off x="5248239" y="5682544"/>
            <a:ext cx="904415" cy="461665"/>
          </a:xfrm>
          <a:prstGeom prst="rect">
            <a:avLst/>
          </a:prstGeom>
          <a:noFill/>
        </p:spPr>
        <p:txBody>
          <a:bodyPr wrap="none" rtlCol="0" anchor="t">
            <a:spAutoFit/>
          </a:bodyPr>
          <a:lstStyle/>
          <a:p>
            <a:pPr algn="ctr"/>
            <a:r>
              <a:rPr lang="en-US" sz="2400" dirty="0">
                <a:latin typeface="Arial"/>
                <a:ea typeface="ＭＳ Ｐゴシック"/>
                <a:cs typeface="Arial"/>
              </a:rPr>
              <a:t>-13%</a:t>
            </a:r>
            <a:endParaRPr lang="en-US" dirty="0"/>
          </a:p>
        </p:txBody>
      </p:sp>
      <p:sp>
        <p:nvSpPr>
          <p:cNvPr id="16" name="TextBox 15"/>
          <p:cNvSpPr txBox="1"/>
          <p:nvPr/>
        </p:nvSpPr>
        <p:spPr>
          <a:xfrm>
            <a:off x="7620000" y="5225344"/>
            <a:ext cx="579005" cy="461665"/>
          </a:xfrm>
          <a:prstGeom prst="rect">
            <a:avLst/>
          </a:prstGeom>
          <a:noFill/>
        </p:spPr>
        <p:txBody>
          <a:bodyPr wrap="none" rtlCol="0">
            <a:spAutoFit/>
          </a:bodyPr>
          <a:lstStyle/>
          <a:p>
            <a:r>
              <a:rPr lang="en-US" sz="2400" dirty="0"/>
              <a:t>Up</a:t>
            </a:r>
          </a:p>
        </p:txBody>
      </p:sp>
      <p:sp>
        <p:nvSpPr>
          <p:cNvPr id="17" name="TextBox 16"/>
          <p:cNvSpPr txBox="1"/>
          <p:nvPr/>
        </p:nvSpPr>
        <p:spPr>
          <a:xfrm>
            <a:off x="7381837" y="5682544"/>
            <a:ext cx="1152881" cy="461665"/>
          </a:xfrm>
          <a:prstGeom prst="rect">
            <a:avLst/>
          </a:prstGeom>
          <a:noFill/>
        </p:spPr>
        <p:txBody>
          <a:bodyPr wrap="none" rtlCol="0" anchor="t">
            <a:spAutoFit/>
          </a:bodyPr>
          <a:lstStyle/>
          <a:p>
            <a:pPr algn="ctr"/>
            <a:r>
              <a:rPr lang="en-US" sz="2400" dirty="0">
                <a:latin typeface="Arial"/>
                <a:ea typeface="ＭＳ Ｐゴシック"/>
                <a:cs typeface="Arial"/>
              </a:rPr>
              <a:t>+145%</a:t>
            </a:r>
          </a:p>
        </p:txBody>
      </p:sp>
      <p:sp>
        <p:nvSpPr>
          <p:cNvPr id="2" name="TextBox 1"/>
          <p:cNvSpPr txBox="1"/>
          <p:nvPr/>
        </p:nvSpPr>
        <p:spPr>
          <a:xfrm>
            <a:off x="2265920" y="6276818"/>
            <a:ext cx="4612160" cy="246221"/>
          </a:xfrm>
          <a:prstGeom prst="rect">
            <a:avLst/>
          </a:prstGeom>
          <a:noFill/>
        </p:spPr>
        <p:txBody>
          <a:bodyPr wrap="none" rtlCol="0" anchor="t">
            <a:spAutoFit/>
          </a:bodyPr>
          <a:lstStyle/>
          <a:p>
            <a:r>
              <a:rPr lang="en-US" sz="1000" dirty="0">
                <a:latin typeface="Arial"/>
                <a:ea typeface="ＭＳ Ｐゴシック"/>
                <a:cs typeface="Arial"/>
              </a:rPr>
              <a:t>Source: Alzheimer’s Association 2018 Alzheimer’s Disease Facts and Figures </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7" name="Group 16"/>
          <p:cNvGrpSpPr/>
          <p:nvPr/>
        </p:nvGrpSpPr>
        <p:grpSpPr>
          <a:xfrm>
            <a:off x="533400" y="1600200"/>
            <a:ext cx="5897532" cy="3232930"/>
            <a:chOff x="533400" y="1676400"/>
            <a:chExt cx="5897532" cy="3232930"/>
          </a:xfrm>
        </p:grpSpPr>
        <p:grpSp>
          <p:nvGrpSpPr>
            <p:cNvPr id="3" name="Group 2"/>
            <p:cNvGrpSpPr/>
            <p:nvPr/>
          </p:nvGrpSpPr>
          <p:grpSpPr>
            <a:xfrm>
              <a:off x="533400" y="1676400"/>
              <a:ext cx="5897532" cy="1387162"/>
              <a:chOff x="0" y="3141"/>
              <a:chExt cx="5897532" cy="1387162"/>
            </a:xfrm>
          </p:grpSpPr>
          <p:sp>
            <p:nvSpPr>
              <p:cNvPr id="5" name="Round Same Side Corner Rectangle 4"/>
              <p:cNvSpPr/>
              <p:nvPr/>
            </p:nvSpPr>
            <p:spPr>
              <a:xfrm rot="16200000">
                <a:off x="2255185" y="-2252044"/>
                <a:ext cx="1387162" cy="5897532"/>
              </a:xfrm>
              <a:prstGeom prst="round2SameRect">
                <a:avLst/>
              </a:prstGeom>
              <a:ln>
                <a:solidFill>
                  <a:srgbClr val="00582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ound Same Side Corner Rectangle 4"/>
              <p:cNvSpPr/>
              <p:nvPr/>
            </p:nvSpPr>
            <p:spPr>
              <a:xfrm rot="21600000">
                <a:off x="67716" y="70857"/>
                <a:ext cx="5829816" cy="12517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875" tIns="15875" rIns="177800" bIns="15875" numCol="1" spcCol="1270" anchor="ctr" anchorCtr="0">
                <a:noAutofit/>
              </a:bodyPr>
              <a:lstStyle/>
              <a:p>
                <a:pPr marL="228600" lvl="1" indent="-228600" defTabSz="1111250">
                  <a:lnSpc>
                    <a:spcPct val="90000"/>
                  </a:lnSpc>
                  <a:spcAft>
                    <a:spcPct val="15000"/>
                  </a:spcAft>
                  <a:buChar char="••"/>
                </a:pPr>
                <a:r>
                  <a:rPr lang="en-US" sz="2500">
                    <a:solidFill>
                      <a:schemeClr val="tx1"/>
                    </a:solidFill>
                    <a:ea typeface="ＭＳ Ｐゴシック" pitchFamily="34" charset="-128"/>
                  </a:rPr>
                  <a:t>The longer you live, the more likely you will need long-term care services?</a:t>
                </a:r>
                <a:endParaRPr lang="en-US" sz="2500"/>
              </a:p>
              <a:p>
                <a:pPr marL="228600" lvl="1" indent="-228600" defTabSz="1111250">
                  <a:lnSpc>
                    <a:spcPct val="90000"/>
                  </a:lnSpc>
                  <a:spcAft>
                    <a:spcPct val="15000"/>
                  </a:spcAft>
                  <a:buChar char="••"/>
                </a:pPr>
                <a:r>
                  <a:rPr lang="en-US" sz="2500" b="1"/>
                  <a:t>True or False?</a:t>
                </a:r>
              </a:p>
            </p:txBody>
          </p:sp>
        </p:grpSp>
        <p:grpSp>
          <p:nvGrpSpPr>
            <p:cNvPr id="7" name="Group 6"/>
            <p:cNvGrpSpPr/>
            <p:nvPr/>
          </p:nvGrpSpPr>
          <p:grpSpPr>
            <a:xfrm>
              <a:off x="533400" y="3505200"/>
              <a:ext cx="5897532" cy="1404130"/>
              <a:chOff x="-76200" y="1774364"/>
              <a:chExt cx="5897532" cy="1404130"/>
            </a:xfrm>
          </p:grpSpPr>
          <p:sp>
            <p:nvSpPr>
              <p:cNvPr id="8" name="Round Same Side Corner Rectangle 7"/>
              <p:cNvSpPr/>
              <p:nvPr/>
            </p:nvSpPr>
            <p:spPr>
              <a:xfrm rot="16200000">
                <a:off x="2178985" y="-480821"/>
                <a:ext cx="1387162" cy="5897532"/>
              </a:xfrm>
              <a:prstGeom prst="round2SameRect">
                <a:avLst/>
              </a:prstGeom>
              <a:ln>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 Same Side Corner Rectangle 4"/>
              <p:cNvSpPr/>
              <p:nvPr/>
            </p:nvSpPr>
            <p:spPr>
              <a:xfrm>
                <a:off x="-76200" y="1926764"/>
                <a:ext cx="5829816" cy="12517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875" tIns="15875" rIns="177800" bIns="15875" numCol="1" spcCol="1270" anchor="ctr" anchorCtr="0">
                <a:noAutofit/>
              </a:bodyPr>
              <a:lstStyle/>
              <a:p>
                <a:pPr marL="685800" lvl="2" indent="-228600" defTabSz="1111250">
                  <a:lnSpc>
                    <a:spcPct val="90000"/>
                  </a:lnSpc>
                  <a:spcAft>
                    <a:spcPct val="15000"/>
                  </a:spcAft>
                  <a:buChar char="••"/>
                </a:pPr>
                <a:r>
                  <a:rPr lang="en-US" sz="2500" kern="1200" dirty="0">
                    <a:solidFill>
                      <a:schemeClr val="tx1"/>
                    </a:solidFill>
                    <a:ea typeface="ＭＳ Ｐゴシック" pitchFamily="34" charset="-128"/>
                  </a:rPr>
                  <a:t>Between 1980 and 2010, what was the increase in percentage of people living to age 100?</a:t>
                </a:r>
                <a:endParaRPr lang="en-US" sz="2500" kern="1200" dirty="0"/>
              </a:p>
            </p:txBody>
          </p:sp>
        </p:grpSp>
      </p:grpSp>
      <p:grpSp>
        <p:nvGrpSpPr>
          <p:cNvPr id="10" name="Group 9"/>
          <p:cNvGrpSpPr/>
          <p:nvPr/>
        </p:nvGrpSpPr>
        <p:grpSpPr>
          <a:xfrm>
            <a:off x="6477000" y="1600200"/>
            <a:ext cx="1493867" cy="2134096"/>
            <a:chOff x="5897532" y="3140"/>
            <a:chExt cx="1493867" cy="2134096"/>
          </a:xfrm>
          <a:solidFill>
            <a:srgbClr val="92D050"/>
          </a:solidFill>
        </p:grpSpPr>
        <p:sp>
          <p:nvSpPr>
            <p:cNvPr id="11" name="Chevron 10"/>
            <p:cNvSpPr/>
            <p:nvPr/>
          </p:nvSpPr>
          <p:spPr>
            <a:xfrm rot="5400000">
              <a:off x="5577418" y="323254"/>
              <a:ext cx="2134096" cy="1493867"/>
            </a:xfrm>
            <a:prstGeom prst="chevron">
              <a:avLst/>
            </a:prstGeom>
            <a:grpFill/>
            <a:ln>
              <a:solidFill>
                <a:srgbClr val="00602B"/>
              </a:solidFill>
            </a:ln>
            <a:scene3d>
              <a:camera prst="orthographicFront"/>
              <a:lightRig rig="threePt" dir="t"/>
            </a:scene3d>
            <a:sp3d>
              <a:bevelT w="114300" prst="artDeco"/>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4"/>
            <p:cNvSpPr/>
            <p:nvPr/>
          </p:nvSpPr>
          <p:spPr>
            <a:xfrm>
              <a:off x="5897532" y="841340"/>
              <a:ext cx="1493867" cy="54846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3200" b="1" kern="1200">
                  <a:solidFill>
                    <a:schemeClr val="tx1"/>
                  </a:solidFill>
                </a:rPr>
                <a:t>TRUE</a:t>
              </a:r>
              <a:r>
                <a:rPr lang="en-US" sz="3200" b="1" kern="1200" baseline="30000">
                  <a:solidFill>
                    <a:schemeClr val="tx1"/>
                  </a:solidFill>
                </a:rPr>
                <a:t>1</a:t>
              </a:r>
            </a:p>
          </p:txBody>
        </p:sp>
      </p:grpSp>
      <p:grpSp>
        <p:nvGrpSpPr>
          <p:cNvPr id="13" name="Group 12"/>
          <p:cNvGrpSpPr/>
          <p:nvPr/>
        </p:nvGrpSpPr>
        <p:grpSpPr>
          <a:xfrm>
            <a:off x="6477000" y="3429000"/>
            <a:ext cx="1493867" cy="2134096"/>
            <a:chOff x="5897532" y="3140"/>
            <a:chExt cx="1493867" cy="2134096"/>
          </a:xfrm>
          <a:solidFill>
            <a:schemeClr val="accent1">
              <a:lumMod val="75000"/>
            </a:schemeClr>
          </a:solidFill>
        </p:grpSpPr>
        <p:sp>
          <p:nvSpPr>
            <p:cNvPr id="14" name="Chevron 13"/>
            <p:cNvSpPr/>
            <p:nvPr/>
          </p:nvSpPr>
          <p:spPr>
            <a:xfrm rot="5400000">
              <a:off x="5577418" y="323254"/>
              <a:ext cx="2134096" cy="1493867"/>
            </a:xfrm>
            <a:prstGeom prst="chevron">
              <a:avLst/>
            </a:prstGeom>
            <a:grpFill/>
            <a:ln>
              <a:noFill/>
            </a:ln>
            <a:scene3d>
              <a:camera prst="orthographicFront"/>
              <a:lightRig rig="threePt" dir="t"/>
            </a:scene3d>
            <a:sp3d>
              <a:bevelT w="114300" prst="artDeco"/>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hevron 4"/>
            <p:cNvSpPr/>
            <p:nvPr/>
          </p:nvSpPr>
          <p:spPr>
            <a:xfrm>
              <a:off x="5897532" y="841341"/>
              <a:ext cx="1493867" cy="533400"/>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6035" tIns="26035" rIns="26035" bIns="26035" numCol="1" spcCol="1270" anchor="ctr" anchorCtr="0">
              <a:noAutofit/>
            </a:bodyPr>
            <a:lstStyle/>
            <a:p>
              <a:pPr lvl="0" algn="ctr" defTabSz="1822450">
                <a:lnSpc>
                  <a:spcPct val="90000"/>
                </a:lnSpc>
                <a:spcAft>
                  <a:spcPct val="35000"/>
                </a:spcAft>
              </a:pPr>
              <a:r>
                <a:rPr lang="en-US" sz="3200" b="1" dirty="0">
                  <a:solidFill>
                    <a:schemeClr val="tx1"/>
                  </a:solidFill>
                </a:rPr>
                <a:t>66%</a:t>
              </a:r>
              <a:r>
                <a:rPr lang="en-US" sz="3200" b="1" baseline="30000" dirty="0">
                  <a:solidFill>
                    <a:schemeClr val="tx1"/>
                  </a:solidFill>
                </a:rPr>
                <a:t>2</a:t>
              </a:r>
            </a:p>
          </p:txBody>
        </p:sp>
      </p:grpSp>
      <p:sp>
        <p:nvSpPr>
          <p:cNvPr id="18" name="Title 9"/>
          <p:cNvSpPr>
            <a:spLocks noGrp="1"/>
          </p:cNvSpPr>
          <p:nvPr>
            <p:ph type="title" idx="4294967295"/>
          </p:nvPr>
        </p:nvSpPr>
        <p:spPr bwMode="auto">
          <a:xfrm>
            <a:off x="0" y="228600"/>
            <a:ext cx="7467600" cy="715963"/>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r"/>
            <a:r>
              <a:rPr lang="en-US" sz="3600" dirty="0">
                <a:ea typeface="ＭＳ Ｐゴシック" pitchFamily="34" charset="-128"/>
              </a:rPr>
              <a:t>……..………Health in America</a:t>
            </a:r>
          </a:p>
        </p:txBody>
      </p:sp>
      <p:cxnSp>
        <p:nvCxnSpPr>
          <p:cNvPr id="19" name="Straight Connector 18"/>
          <p:cNvCxnSpPr/>
          <p:nvPr/>
        </p:nvCxnSpPr>
        <p:spPr>
          <a:xfrm>
            <a:off x="563880" y="9906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219200" y="6004733"/>
            <a:ext cx="7148831" cy="400110"/>
          </a:xfrm>
          <a:prstGeom prst="rect">
            <a:avLst/>
          </a:prstGeom>
          <a:noFill/>
        </p:spPr>
        <p:txBody>
          <a:bodyPr wrap="square" rtlCol="0">
            <a:spAutoFit/>
          </a:bodyPr>
          <a:lstStyle/>
          <a:p>
            <a:r>
              <a:rPr lang="en-US" sz="1000" baseline="30000" dirty="0"/>
              <a:t>1</a:t>
            </a:r>
            <a:r>
              <a:rPr lang="en-US" sz="1000" dirty="0"/>
              <a:t>Department of Aging and Community Living; January 2020</a:t>
            </a:r>
          </a:p>
          <a:p>
            <a:r>
              <a:rPr lang="en-US" sz="1000" baseline="30000" dirty="0"/>
              <a:t>2</a:t>
            </a:r>
            <a:r>
              <a:rPr lang="en-US" sz="1000" dirty="0"/>
              <a:t>“Centenarians: 2010” – U.S. Census Bureau,  2010 Census Special Reports; issued December 2012 (historical reference)</a:t>
            </a:r>
          </a:p>
        </p:txBody>
      </p:sp>
    </p:spTree>
    <p:extLst>
      <p:ext uri="{BB962C8B-B14F-4D97-AF65-F5344CB8AC3E}">
        <p14:creationId xmlns:p14="http://schemas.microsoft.com/office/powerpoint/2010/main" val="142342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90500" y="762000"/>
            <a:ext cx="8763000" cy="715963"/>
          </a:xfrm>
          <a:prstGeom prst="rect">
            <a:avLst/>
          </a:prstGeom>
        </p:spPr>
        <p:txBody>
          <a:bodyPr/>
          <a:lstStyle/>
          <a:p>
            <a:pPr algn="ctr"/>
            <a:r>
              <a:rPr lang="en-US" sz="3600" dirty="0">
                <a:solidFill>
                  <a:schemeClr val="tx1"/>
                </a:solidFill>
              </a:rPr>
              <a:t>Trends in American Wealth </a:t>
            </a:r>
            <a:br>
              <a:rPr lang="en-US" sz="3600" dirty="0">
                <a:solidFill>
                  <a:schemeClr val="tx1"/>
                </a:solidFill>
              </a:rPr>
            </a:br>
            <a:r>
              <a:rPr lang="en-US" sz="3600" dirty="0">
                <a:solidFill>
                  <a:schemeClr val="tx1"/>
                </a:solidFill>
              </a:rPr>
              <a:t>&amp; American Health</a:t>
            </a:r>
          </a:p>
        </p:txBody>
      </p:sp>
      <p:sp>
        <p:nvSpPr>
          <p:cNvPr id="6" name="Content Placeholder 2"/>
          <p:cNvSpPr>
            <a:spLocks noGrp="1"/>
          </p:cNvSpPr>
          <p:nvPr>
            <p:ph idx="4294967295"/>
          </p:nvPr>
        </p:nvSpPr>
        <p:spPr>
          <a:xfrm>
            <a:off x="838200" y="2286000"/>
            <a:ext cx="7467600" cy="2011362"/>
          </a:xfrm>
          <a:prstGeom prst="rect">
            <a:avLst/>
          </a:prstGeom>
        </p:spPr>
        <p:txBody>
          <a:bodyPr/>
          <a:lstStyle/>
          <a:p>
            <a:r>
              <a:rPr lang="en-US" sz="2400" b="1" dirty="0">
                <a:solidFill>
                  <a:srgbClr val="FF0000"/>
                </a:solidFill>
              </a:rPr>
              <a:t>The costs of LTC have become </a:t>
            </a:r>
            <a:r>
              <a:rPr lang="en-US" sz="2400" b="1" u="sng" dirty="0">
                <a:solidFill>
                  <a:srgbClr val="FF0000"/>
                </a:solidFill>
              </a:rPr>
              <a:t>the new estate tax </a:t>
            </a:r>
            <a:r>
              <a:rPr lang="en-US" sz="2400" b="1" dirty="0">
                <a:solidFill>
                  <a:srgbClr val="FF0000"/>
                </a:solidFill>
              </a:rPr>
              <a:t>for the mass affluent</a:t>
            </a:r>
          </a:p>
          <a:p>
            <a:pPr lvl="1"/>
            <a:r>
              <a:rPr lang="en-US" sz="2000" b="1" dirty="0">
                <a:solidFill>
                  <a:srgbClr val="FF0000"/>
                </a:solidFill>
              </a:rPr>
              <a:t>The largest threat to wealth transfer planning for the mass affluent is the costs of LTC </a:t>
            </a:r>
          </a:p>
          <a:p>
            <a:endParaRPr lang="en-US" sz="2400" b="1" dirty="0">
              <a:solidFill>
                <a:srgbClr val="FF0000"/>
              </a:solidFill>
            </a:endParaRPr>
          </a:p>
          <a:p>
            <a:r>
              <a:rPr lang="en-US" sz="2400" b="1" dirty="0"/>
              <a:t>Genworth Cost of Care Survey</a:t>
            </a:r>
          </a:p>
          <a:p>
            <a:pPr lvl="1"/>
            <a:r>
              <a:rPr lang="en-US" sz="1800" b="1" dirty="0"/>
              <a:t>$150,000/year - median cost of private nursing home room</a:t>
            </a:r>
          </a:p>
          <a:p>
            <a:pPr lvl="1"/>
            <a:r>
              <a:rPr lang="en-US" sz="1800" b="1" dirty="0"/>
              <a:t>$61,000/year - median cost of assisted living facility</a:t>
            </a:r>
          </a:p>
          <a:p>
            <a:pPr lvl="1"/>
            <a:r>
              <a:rPr lang="en-US" sz="1800" b="1" dirty="0"/>
              <a:t>$57,000/year - median cost of home health aid</a:t>
            </a:r>
            <a:endParaRPr lang="en-US" sz="1600" b="1" i="1" dirty="0"/>
          </a:p>
          <a:p>
            <a:pPr lvl="1"/>
            <a:endParaRPr lang="en-US" sz="2000" b="1" dirty="0">
              <a:solidFill>
                <a:srgbClr val="00B050"/>
              </a:solidFill>
            </a:endParaRPr>
          </a:p>
        </p:txBody>
      </p:sp>
    </p:spTree>
    <p:extLst>
      <p:ext uri="{BB962C8B-B14F-4D97-AF65-F5344CB8AC3E}">
        <p14:creationId xmlns:p14="http://schemas.microsoft.com/office/powerpoint/2010/main" val="207749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90500" y="762000"/>
            <a:ext cx="8763000" cy="715963"/>
          </a:xfrm>
          <a:prstGeom prst="rect">
            <a:avLst/>
          </a:prstGeom>
        </p:spPr>
        <p:txBody>
          <a:bodyPr/>
          <a:lstStyle/>
          <a:p>
            <a:pPr algn="ctr"/>
            <a:r>
              <a:rPr lang="en-US" sz="3600" dirty="0">
                <a:solidFill>
                  <a:schemeClr val="tx1"/>
                </a:solidFill>
              </a:rPr>
              <a:t>Trends in American Wealth </a:t>
            </a:r>
            <a:br>
              <a:rPr lang="en-US" sz="3600" dirty="0">
                <a:solidFill>
                  <a:schemeClr val="tx1"/>
                </a:solidFill>
              </a:rPr>
            </a:br>
            <a:r>
              <a:rPr lang="en-US" sz="3600" dirty="0">
                <a:solidFill>
                  <a:schemeClr val="tx1"/>
                </a:solidFill>
              </a:rPr>
              <a:t>&amp; American Health</a:t>
            </a:r>
          </a:p>
        </p:txBody>
      </p:sp>
      <p:sp>
        <p:nvSpPr>
          <p:cNvPr id="6" name="Content Placeholder 2"/>
          <p:cNvSpPr>
            <a:spLocks noGrp="1"/>
          </p:cNvSpPr>
          <p:nvPr>
            <p:ph idx="4294967295"/>
          </p:nvPr>
        </p:nvSpPr>
        <p:spPr>
          <a:xfrm>
            <a:off x="838200" y="2286000"/>
            <a:ext cx="7467600" cy="2011362"/>
          </a:xfrm>
          <a:prstGeom prst="rect">
            <a:avLst/>
          </a:prstGeom>
        </p:spPr>
        <p:txBody>
          <a:bodyPr/>
          <a:lstStyle/>
          <a:p>
            <a:r>
              <a:rPr lang="en-US" sz="2400" b="1" dirty="0">
                <a:solidFill>
                  <a:srgbClr val="FF0000"/>
                </a:solidFill>
              </a:rPr>
              <a:t>The costs of LTC have become </a:t>
            </a:r>
            <a:r>
              <a:rPr lang="en-US" sz="2400" b="1" u="sng" dirty="0">
                <a:solidFill>
                  <a:srgbClr val="FF0000"/>
                </a:solidFill>
              </a:rPr>
              <a:t>the new estate tax </a:t>
            </a:r>
            <a:r>
              <a:rPr lang="en-US" sz="2400" b="1" dirty="0">
                <a:solidFill>
                  <a:srgbClr val="FF0000"/>
                </a:solidFill>
              </a:rPr>
              <a:t>for the mass affluent</a:t>
            </a:r>
          </a:p>
          <a:p>
            <a:endParaRPr lang="en-US" sz="2400" b="1" dirty="0">
              <a:solidFill>
                <a:srgbClr val="FF0000"/>
              </a:solidFill>
            </a:endParaRPr>
          </a:p>
          <a:p>
            <a:r>
              <a:rPr lang="en-US" sz="2400" b="1" dirty="0"/>
              <a:t>Mass affluent with irrevocable trusts</a:t>
            </a:r>
          </a:p>
          <a:p>
            <a:pPr lvl="1"/>
            <a:r>
              <a:rPr lang="en-US" sz="2000" b="1" dirty="0"/>
              <a:t>Add a LTC rider to policy post-issue*</a:t>
            </a:r>
          </a:p>
          <a:p>
            <a:pPr lvl="1"/>
            <a:r>
              <a:rPr lang="en-US" sz="2000" b="1" dirty="0"/>
              <a:t>1035 exchange*</a:t>
            </a:r>
          </a:p>
          <a:p>
            <a:pPr marL="457200" lvl="1" indent="0">
              <a:buNone/>
            </a:pPr>
            <a:endParaRPr lang="en-US" sz="2000" b="1" dirty="0"/>
          </a:p>
          <a:p>
            <a:r>
              <a:rPr lang="en-US" sz="2400" b="1" dirty="0"/>
              <a:t>Mass affluent without irrevocable trusts</a:t>
            </a:r>
          </a:p>
          <a:p>
            <a:pPr lvl="1"/>
            <a:r>
              <a:rPr lang="en-US" sz="2000" b="1" dirty="0"/>
              <a:t>Purchase life insurance policy with LTC component *</a:t>
            </a:r>
          </a:p>
          <a:p>
            <a:pPr lvl="2"/>
            <a:endParaRPr lang="en-US" sz="1600" b="1" i="1" dirty="0"/>
          </a:p>
          <a:p>
            <a:pPr lvl="1"/>
            <a:endParaRPr lang="en-US" sz="2000" b="1" dirty="0">
              <a:solidFill>
                <a:srgbClr val="00B050"/>
              </a:solidFill>
            </a:endParaRPr>
          </a:p>
        </p:txBody>
      </p:sp>
    </p:spTree>
    <p:extLst>
      <p:ext uri="{BB962C8B-B14F-4D97-AF65-F5344CB8AC3E}">
        <p14:creationId xmlns:p14="http://schemas.microsoft.com/office/powerpoint/2010/main" val="3128446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90500" y="762000"/>
            <a:ext cx="8763000" cy="715963"/>
          </a:xfrm>
          <a:prstGeom prst="rect">
            <a:avLst/>
          </a:prstGeom>
        </p:spPr>
        <p:txBody>
          <a:bodyPr/>
          <a:lstStyle/>
          <a:p>
            <a:pPr algn="ctr"/>
            <a:r>
              <a:rPr lang="en-US" sz="3600" dirty="0">
                <a:solidFill>
                  <a:schemeClr val="tx1"/>
                </a:solidFill>
              </a:rPr>
              <a:t>Trends in American Wealth </a:t>
            </a:r>
            <a:br>
              <a:rPr lang="en-US" sz="3600" dirty="0">
                <a:solidFill>
                  <a:schemeClr val="tx1"/>
                </a:solidFill>
              </a:rPr>
            </a:br>
            <a:r>
              <a:rPr lang="en-US" sz="3600" dirty="0">
                <a:solidFill>
                  <a:schemeClr val="tx1"/>
                </a:solidFill>
              </a:rPr>
              <a:t>&amp; American Health</a:t>
            </a:r>
          </a:p>
        </p:txBody>
      </p:sp>
      <p:sp>
        <p:nvSpPr>
          <p:cNvPr id="6" name="Content Placeholder 2"/>
          <p:cNvSpPr>
            <a:spLocks noGrp="1"/>
          </p:cNvSpPr>
          <p:nvPr>
            <p:ph idx="4294967295"/>
          </p:nvPr>
        </p:nvSpPr>
        <p:spPr>
          <a:xfrm>
            <a:off x="838200" y="2286000"/>
            <a:ext cx="7467600" cy="2011362"/>
          </a:xfrm>
          <a:prstGeom prst="rect">
            <a:avLst/>
          </a:prstGeom>
        </p:spPr>
        <p:txBody>
          <a:bodyPr/>
          <a:lstStyle/>
          <a:p>
            <a:r>
              <a:rPr lang="en-US" sz="2400" b="1" dirty="0">
                <a:solidFill>
                  <a:srgbClr val="FF0000"/>
                </a:solidFill>
              </a:rPr>
              <a:t>The costs of LTC have become </a:t>
            </a:r>
            <a:r>
              <a:rPr lang="en-US" sz="2400" b="1" u="sng" dirty="0">
                <a:solidFill>
                  <a:srgbClr val="FF0000"/>
                </a:solidFill>
              </a:rPr>
              <a:t>the new estate tax </a:t>
            </a:r>
            <a:r>
              <a:rPr lang="en-US" sz="2400" b="1" dirty="0">
                <a:solidFill>
                  <a:srgbClr val="FF0000"/>
                </a:solidFill>
              </a:rPr>
              <a:t>for the mass affluent</a:t>
            </a:r>
          </a:p>
          <a:p>
            <a:endParaRPr lang="en-US" sz="2400" b="1" dirty="0">
              <a:solidFill>
                <a:srgbClr val="FF0000"/>
              </a:solidFill>
            </a:endParaRPr>
          </a:p>
          <a:p>
            <a:r>
              <a:rPr lang="en-US" sz="2400" b="1" dirty="0"/>
              <a:t>Mass affluent with irrevocable trusts</a:t>
            </a:r>
          </a:p>
          <a:p>
            <a:pPr lvl="1"/>
            <a:r>
              <a:rPr lang="en-US" sz="2000" b="1" dirty="0"/>
              <a:t>Add a LTC rider to policy post-issue*</a:t>
            </a:r>
          </a:p>
          <a:p>
            <a:pPr lvl="1"/>
            <a:r>
              <a:rPr lang="en-US" sz="2000" b="1" dirty="0"/>
              <a:t>1035 exchange*</a:t>
            </a:r>
          </a:p>
          <a:p>
            <a:pPr marL="457200" lvl="1" indent="0">
              <a:buNone/>
            </a:pPr>
            <a:endParaRPr lang="en-US" sz="2000" b="1" dirty="0"/>
          </a:p>
          <a:p>
            <a:r>
              <a:rPr lang="en-US" sz="2400" b="1" dirty="0"/>
              <a:t>Mass affluent without irrevocable trusts</a:t>
            </a:r>
          </a:p>
          <a:p>
            <a:pPr lvl="1"/>
            <a:r>
              <a:rPr lang="en-US" sz="2000" b="1" dirty="0"/>
              <a:t>Purchase life insurance policy with LTC component *</a:t>
            </a:r>
          </a:p>
          <a:p>
            <a:pPr lvl="2"/>
            <a:endParaRPr lang="en-US" sz="1600" b="1" i="1" dirty="0"/>
          </a:p>
          <a:p>
            <a:pPr lvl="1"/>
            <a:endParaRPr lang="en-US" sz="2000" b="1" dirty="0">
              <a:solidFill>
                <a:srgbClr val="00B050"/>
              </a:solidFill>
            </a:endParaRPr>
          </a:p>
        </p:txBody>
      </p:sp>
    </p:spTree>
    <p:extLst>
      <p:ext uri="{BB962C8B-B14F-4D97-AF65-F5344CB8AC3E}">
        <p14:creationId xmlns:p14="http://schemas.microsoft.com/office/powerpoint/2010/main" val="2236402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p:cNvSpPr>
            <a:spLocks noGrp="1"/>
          </p:cNvSpPr>
          <p:nvPr>
            <p:ph idx="4294967295"/>
          </p:nvPr>
        </p:nvSpPr>
        <p:spPr bwMode="auto">
          <a:xfrm>
            <a:off x="457200" y="1081880"/>
            <a:ext cx="8305800" cy="2590800"/>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buFont typeface="Arial" panose="020B0604020202020204" pitchFamily="34" charset="0"/>
              <a:buChar char="•"/>
            </a:pPr>
            <a:r>
              <a:rPr lang="en-US" sz="2400" dirty="0">
                <a:solidFill>
                  <a:schemeClr val="tx1"/>
                </a:solidFill>
                <a:ea typeface="ＭＳ Ｐゴシック" pitchFamily="34" charset="-128"/>
              </a:rPr>
              <a:t>These clients who self-insure have a </a:t>
            </a:r>
            <a:r>
              <a:rPr lang="en-US" sz="2800" i="1" dirty="0">
                <a:solidFill>
                  <a:schemeClr val="tx1"/>
                </a:solidFill>
                <a:ea typeface="ＭＳ Ｐゴシック" pitchFamily="34" charset="-128"/>
              </a:rPr>
              <a:t>unique risk</a:t>
            </a:r>
            <a:r>
              <a:rPr lang="en-US" sz="2400" dirty="0">
                <a:solidFill>
                  <a:schemeClr val="tx1"/>
                </a:solidFill>
                <a:ea typeface="ＭＳ Ｐゴシック" pitchFamily="34" charset="-128"/>
              </a:rPr>
              <a:t>……….</a:t>
            </a:r>
          </a:p>
          <a:p>
            <a:pPr marL="0" indent="0" algn="ctr"/>
            <a:r>
              <a:rPr lang="en-US" sz="2800" b="1" dirty="0">
                <a:solidFill>
                  <a:schemeClr val="accent5">
                    <a:lumMod val="25000"/>
                  </a:schemeClr>
                </a:solidFill>
                <a:ea typeface="ＭＳ Ｐゴシック" pitchFamily="34" charset="-128"/>
              </a:rPr>
              <a:t>“the cost of getting lucky”</a:t>
            </a:r>
          </a:p>
          <a:p>
            <a:pPr>
              <a:buFont typeface="Arial" panose="020B0604020202020204" pitchFamily="34" charset="0"/>
              <a:buChar char="•"/>
            </a:pPr>
            <a:endParaRPr lang="en-US" sz="2400" dirty="0">
              <a:solidFill>
                <a:schemeClr val="tx1"/>
              </a:solidFill>
              <a:ea typeface="ＭＳ Ｐゴシック" pitchFamily="34" charset="-128"/>
            </a:endParaRPr>
          </a:p>
          <a:p>
            <a:pPr>
              <a:buFont typeface="Arial" panose="020B0604020202020204" pitchFamily="34" charset="0"/>
              <a:buChar char="•"/>
            </a:pPr>
            <a:r>
              <a:rPr lang="en-US" sz="2400" dirty="0">
                <a:solidFill>
                  <a:schemeClr val="tx1"/>
                </a:solidFill>
                <a:ea typeface="ＭＳ Ｐゴシック" pitchFamily="34" charset="-128"/>
              </a:rPr>
              <a:t>Self-funding LTC means setting money aside inside estate to pay for LTC expenses</a:t>
            </a:r>
          </a:p>
          <a:p>
            <a:pPr lvl="1">
              <a:buFont typeface="Arial" panose="020B0604020202020204" pitchFamily="34" charset="0"/>
              <a:buChar char="̶"/>
            </a:pPr>
            <a:r>
              <a:rPr lang="en-US" sz="2200" dirty="0">
                <a:solidFill>
                  <a:schemeClr val="tx1"/>
                </a:solidFill>
                <a:ea typeface="ＭＳ Ｐゴシック" pitchFamily="34" charset="-128"/>
              </a:rPr>
              <a:t> Funds not used for LTC could be subject to estate tax.</a:t>
            </a:r>
          </a:p>
          <a:p>
            <a:pPr marL="457200" indent="-457200">
              <a:buFont typeface="Arial" panose="020B0604020202020204" pitchFamily="34" charset="0"/>
              <a:buChar char="•"/>
            </a:pPr>
            <a:endParaRPr lang="en-US" sz="2400" b="1" dirty="0">
              <a:solidFill>
                <a:schemeClr val="accent5">
                  <a:lumMod val="25000"/>
                </a:schemeClr>
              </a:solidFill>
              <a:ea typeface="ＭＳ Ｐゴシック" pitchFamily="34" charset="-128"/>
            </a:endParaRPr>
          </a:p>
          <a:p>
            <a:pPr>
              <a:buFont typeface="Arial" panose="020B0604020202020204" pitchFamily="34" charset="0"/>
              <a:buChar char="•"/>
            </a:pPr>
            <a:endParaRPr lang="en-US" dirty="0">
              <a:solidFill>
                <a:schemeClr val="accent4">
                  <a:lumMod val="50000"/>
                  <a:lumOff val="50000"/>
                </a:schemeClr>
              </a:solidFill>
              <a:ea typeface="ＭＳ Ｐゴシック" pitchFamily="34" charset="-128"/>
            </a:endParaRPr>
          </a:p>
        </p:txBody>
      </p:sp>
      <p:sp>
        <p:nvSpPr>
          <p:cNvPr id="5" name="Title 9"/>
          <p:cNvSpPr>
            <a:spLocks noGrp="1"/>
          </p:cNvSpPr>
          <p:nvPr>
            <p:ph type="title" idx="4294967295"/>
          </p:nvPr>
        </p:nvSpPr>
        <p:spPr bwMode="auto">
          <a:xfrm>
            <a:off x="304800" y="136524"/>
            <a:ext cx="8077200" cy="715963"/>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a:r>
              <a:rPr lang="en-US" sz="3600" dirty="0">
                <a:solidFill>
                  <a:schemeClr val="tx1"/>
                </a:solidFill>
                <a:ea typeface="ＭＳ Ｐゴシック" pitchFamily="34" charset="-128"/>
              </a:rPr>
              <a:t>High Net Worth – </a:t>
            </a:r>
            <a:r>
              <a:rPr lang="en-US" sz="3200" dirty="0">
                <a:solidFill>
                  <a:schemeClr val="tx1"/>
                </a:solidFill>
                <a:ea typeface="ＭＳ Ｐゴシック" pitchFamily="34" charset="-128"/>
              </a:rPr>
              <a:t>with estate tax liability</a:t>
            </a:r>
          </a:p>
        </p:txBody>
      </p:sp>
      <p:cxnSp>
        <p:nvCxnSpPr>
          <p:cNvPr id="6" name="Straight Connector 5"/>
          <p:cNvCxnSpPr/>
          <p:nvPr/>
        </p:nvCxnSpPr>
        <p:spPr>
          <a:xfrm>
            <a:off x="457200" y="852487"/>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7" name="Diagram 6"/>
          <p:cNvGraphicFramePr/>
          <p:nvPr/>
        </p:nvGraphicFramePr>
        <p:xfrm>
          <a:off x="762000" y="3122612"/>
          <a:ext cx="8077200" cy="371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0305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Straight Connector 5"/>
          <p:cNvCxnSpPr/>
          <p:nvPr/>
        </p:nvCxnSpPr>
        <p:spPr>
          <a:xfrm>
            <a:off x="609600" y="115064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2" name="Rectangle 2"/>
          <p:cNvSpPr>
            <a:spLocks noGrp="1" noChangeArrowheads="1"/>
          </p:cNvSpPr>
          <p:nvPr>
            <p:ph type="title" idx="4294967295"/>
          </p:nvPr>
        </p:nvSpPr>
        <p:spPr bwMode="auto">
          <a:xfrm>
            <a:off x="0" y="26988"/>
            <a:ext cx="8382000" cy="895350"/>
          </a:xfrm>
          <a:prstGeom prst="rect">
            <a:avLst/>
          </a:prstGeom>
          <a:solidFill>
            <a:srgbClr val="FFFFFF"/>
          </a:solidFill>
          <a:ln>
            <a:miter lim="800000"/>
            <a:headEnd/>
            <a:tailEnd/>
          </a:ln>
        </p:spPr>
        <p:txBody>
          <a:bodyPr wrap="square" lIns="91440" tIns="45720" rIns="91440" bIns="45720" numCol="1" anchor="t" anchorCtr="0" compatLnSpc="1">
            <a:prstTxWarp prst="textNoShape">
              <a:avLst/>
            </a:prstTxWarp>
          </a:bodyPr>
          <a:lstStyle/>
          <a:p>
            <a:pPr algn="r" eaLnBrk="1" hangingPunct="1"/>
            <a:r>
              <a:rPr lang="en-US" sz="3200" dirty="0">
                <a:solidFill>
                  <a:schemeClr val="tx1"/>
                </a:solidFill>
                <a:ea typeface="ＭＳ Ｐゴシック"/>
                <a:cs typeface="ＭＳ Ｐゴシック"/>
              </a:rPr>
              <a:t>What does self-insuring long-term care </a:t>
            </a:r>
            <a:br>
              <a:rPr lang="en-US" sz="3200" dirty="0">
                <a:solidFill>
                  <a:schemeClr val="tx1"/>
                </a:solidFill>
                <a:ea typeface="ＭＳ Ｐゴシック"/>
                <a:cs typeface="ＭＳ Ｐゴシック"/>
              </a:rPr>
            </a:br>
            <a:r>
              <a:rPr lang="en-US" sz="3200" dirty="0">
                <a:solidFill>
                  <a:schemeClr val="tx1"/>
                </a:solidFill>
                <a:ea typeface="ＭＳ Ｐゴシック"/>
                <a:cs typeface="ＭＳ Ｐゴシック"/>
              </a:rPr>
              <a:t>mean to a high net worth client?</a:t>
            </a:r>
            <a:br>
              <a:rPr lang="en-US" sz="3200" dirty="0">
                <a:solidFill>
                  <a:schemeClr val="tx1"/>
                </a:solidFill>
                <a:ea typeface="ＭＳ Ｐゴシック"/>
                <a:cs typeface="ＭＳ Ｐゴシック"/>
              </a:rPr>
            </a:br>
            <a:endParaRPr lang="en-US" sz="3200" dirty="0">
              <a:solidFill>
                <a:schemeClr val="tx1"/>
              </a:solidFill>
              <a:ea typeface="ＭＳ Ｐゴシック"/>
              <a:cs typeface="ＭＳ Ｐゴシック"/>
            </a:endParaRPr>
          </a:p>
        </p:txBody>
      </p:sp>
      <p:grpSp>
        <p:nvGrpSpPr>
          <p:cNvPr id="23" name="Group 22"/>
          <p:cNvGrpSpPr/>
          <p:nvPr/>
        </p:nvGrpSpPr>
        <p:grpSpPr>
          <a:xfrm>
            <a:off x="609600" y="1331238"/>
            <a:ext cx="8229600" cy="4752439"/>
            <a:chOff x="381000" y="1600200"/>
            <a:chExt cx="8229600" cy="4752439"/>
          </a:xfrm>
        </p:grpSpPr>
        <p:sp>
          <p:nvSpPr>
            <p:cNvPr id="24" name="Text Box 7"/>
            <p:cNvSpPr txBox="1">
              <a:spLocks noChangeArrowheads="1"/>
            </p:cNvSpPr>
            <p:nvPr/>
          </p:nvSpPr>
          <p:spPr bwMode="auto">
            <a:xfrm>
              <a:off x="4648200" y="1600200"/>
              <a:ext cx="3276600" cy="915987"/>
            </a:xfrm>
            <a:prstGeom prst="rect">
              <a:avLst/>
            </a:prstGeom>
            <a:solidFill>
              <a:schemeClr val="bg1">
                <a:lumMod val="75000"/>
              </a:schemeClr>
            </a:solidFill>
            <a:ln w="9525">
              <a:noFill/>
              <a:miter lim="800000"/>
              <a:headEnd/>
              <a:tailEnd/>
            </a:ln>
            <a:scene3d>
              <a:camera prst="orthographicFront"/>
              <a:lightRig rig="threePt" dir="t"/>
            </a:scene3d>
            <a:sp3d>
              <a:bevelT w="114300" prst="artDeco"/>
            </a:sp3d>
          </p:spPr>
          <p:txBody>
            <a:bodyPr wrap="square">
              <a:spAutoFit/>
            </a:bodyPr>
            <a:lstStyle/>
            <a:p>
              <a:r>
                <a:rPr lang="en-US" dirty="0"/>
                <a:t>52% chance of using some or </a:t>
              </a:r>
            </a:p>
            <a:p>
              <a:r>
                <a:rPr lang="en-US" dirty="0"/>
                <a:t>all of asset for LTC costs</a:t>
              </a:r>
              <a:r>
                <a:rPr lang="en-US" baseline="30000" dirty="0"/>
                <a:t>1</a:t>
              </a:r>
            </a:p>
            <a:p>
              <a:pPr algn="ctr"/>
              <a:r>
                <a:rPr lang="en-US" dirty="0"/>
                <a:t>(How much will “some” be?)</a:t>
              </a:r>
            </a:p>
          </p:txBody>
        </p:sp>
        <p:sp>
          <p:nvSpPr>
            <p:cNvPr id="25" name="Text Box 8"/>
            <p:cNvSpPr txBox="1">
              <a:spLocks noChangeArrowheads="1"/>
            </p:cNvSpPr>
            <p:nvPr/>
          </p:nvSpPr>
          <p:spPr bwMode="auto">
            <a:xfrm>
              <a:off x="4572000" y="2808982"/>
              <a:ext cx="4038600" cy="1077218"/>
            </a:xfrm>
            <a:prstGeom prst="rect">
              <a:avLst/>
            </a:prstGeom>
            <a:noFill/>
            <a:ln w="9525">
              <a:noFill/>
              <a:miter lim="800000"/>
              <a:headEnd/>
              <a:tailEnd/>
            </a:ln>
          </p:spPr>
          <p:txBody>
            <a:bodyPr wrap="square">
              <a:spAutoFit/>
            </a:bodyPr>
            <a:lstStyle/>
            <a:p>
              <a:r>
                <a:rPr lang="en-US" sz="1600" dirty="0"/>
                <a:t>If most or all is used for LTC, </a:t>
              </a:r>
              <a:r>
                <a:rPr lang="en-US" sz="1600" b="1" dirty="0"/>
                <a:t>little or none</a:t>
              </a:r>
              <a:r>
                <a:rPr lang="en-US" sz="1600" dirty="0"/>
                <a:t> of this asset would be </a:t>
              </a:r>
              <a:r>
                <a:rPr lang="en-US" sz="1600" b="1" dirty="0"/>
                <a:t>estate taxed </a:t>
              </a:r>
              <a:r>
                <a:rPr lang="en-US" sz="1600" dirty="0"/>
                <a:t>since it was liquidated to pay LTC costs</a:t>
              </a:r>
            </a:p>
            <a:p>
              <a:endParaRPr lang="en-US" sz="1600" dirty="0"/>
            </a:p>
          </p:txBody>
        </p:sp>
        <p:sp>
          <p:nvSpPr>
            <p:cNvPr id="26" name="Text Box 9"/>
            <p:cNvSpPr txBox="1">
              <a:spLocks noChangeArrowheads="1"/>
            </p:cNvSpPr>
            <p:nvPr/>
          </p:nvSpPr>
          <p:spPr bwMode="auto">
            <a:xfrm>
              <a:off x="4724400" y="3810000"/>
              <a:ext cx="3276600" cy="915987"/>
            </a:xfrm>
            <a:prstGeom prst="rect">
              <a:avLst/>
            </a:prstGeom>
            <a:solidFill>
              <a:schemeClr val="bg1">
                <a:lumMod val="75000"/>
              </a:schemeClr>
            </a:solidFill>
            <a:ln w="9525">
              <a:noFill/>
              <a:miter lim="800000"/>
              <a:headEnd/>
              <a:tailEnd/>
            </a:ln>
            <a:scene3d>
              <a:camera prst="orthographicFront"/>
              <a:lightRig rig="threePt" dir="t"/>
            </a:scene3d>
            <a:sp3d>
              <a:bevelT w="114300" prst="artDeco"/>
            </a:sp3d>
          </p:spPr>
          <p:txBody>
            <a:bodyPr wrap="square" anchor="ctr">
              <a:spAutoFit/>
            </a:bodyPr>
            <a:lstStyle/>
            <a:p>
              <a:r>
                <a:rPr lang="en-US" dirty="0"/>
                <a:t>48%  chance of </a:t>
              </a:r>
              <a:r>
                <a:rPr lang="en-US" b="1" u="sng" dirty="0"/>
                <a:t>not</a:t>
              </a:r>
              <a:r>
                <a:rPr lang="en-US" u="sng" dirty="0"/>
                <a:t> </a:t>
              </a:r>
              <a:r>
                <a:rPr lang="en-US" dirty="0"/>
                <a:t>needing </a:t>
              </a:r>
            </a:p>
            <a:p>
              <a:r>
                <a:rPr lang="en-US" dirty="0"/>
                <a:t>this asset at all for LTC costs</a:t>
              </a:r>
            </a:p>
            <a:p>
              <a:endParaRPr lang="en-US" dirty="0"/>
            </a:p>
          </p:txBody>
        </p:sp>
        <p:sp>
          <p:nvSpPr>
            <p:cNvPr id="27" name="Text Box 10"/>
            <p:cNvSpPr txBox="1">
              <a:spLocks noChangeArrowheads="1"/>
            </p:cNvSpPr>
            <p:nvPr/>
          </p:nvSpPr>
          <p:spPr bwMode="auto">
            <a:xfrm>
              <a:off x="4572000" y="5029200"/>
              <a:ext cx="3733800" cy="1323439"/>
            </a:xfrm>
            <a:prstGeom prst="rect">
              <a:avLst/>
            </a:prstGeom>
            <a:noFill/>
            <a:ln w="9525">
              <a:noFill/>
              <a:miter lim="800000"/>
              <a:headEnd/>
              <a:tailEnd/>
            </a:ln>
          </p:spPr>
          <p:txBody>
            <a:bodyPr wrap="square">
              <a:spAutoFit/>
            </a:bodyPr>
            <a:lstStyle/>
            <a:p>
              <a:pPr algn="just"/>
              <a:r>
                <a:rPr lang="en-US" sz="1600" dirty="0"/>
                <a:t>The untouched </a:t>
              </a:r>
              <a:r>
                <a:rPr lang="en-US" sz="1600" b="1" dirty="0"/>
                <a:t>$1 million </a:t>
              </a:r>
              <a:r>
                <a:rPr lang="en-US" sz="1600" dirty="0"/>
                <a:t>would be </a:t>
              </a:r>
              <a:r>
                <a:rPr lang="en-US" sz="1600" b="1" dirty="0"/>
                <a:t>estate taxed</a:t>
              </a:r>
              <a:r>
                <a:rPr lang="en-US" sz="1600" dirty="0"/>
                <a:t>. At  2020 rates, this could mean a tax rate of as much as 40% </a:t>
              </a:r>
              <a:r>
                <a:rPr lang="en-US" sz="1600" b="1" dirty="0"/>
                <a:t>($400,000)</a:t>
              </a:r>
            </a:p>
            <a:p>
              <a:pPr algn="just"/>
              <a:endParaRPr lang="en-US" sz="1600" dirty="0"/>
            </a:p>
          </p:txBody>
        </p:sp>
        <p:sp>
          <p:nvSpPr>
            <p:cNvPr id="28" name="Line 49"/>
            <p:cNvSpPr>
              <a:spLocks noChangeShapeType="1"/>
            </p:cNvSpPr>
            <p:nvPr/>
          </p:nvSpPr>
          <p:spPr bwMode="auto">
            <a:xfrm>
              <a:off x="6248400" y="2514600"/>
              <a:ext cx="0" cy="323850"/>
            </a:xfrm>
            <a:prstGeom prst="line">
              <a:avLst/>
            </a:prstGeom>
            <a:noFill/>
            <a:ln w="63500">
              <a:solidFill>
                <a:schemeClr val="tx1"/>
              </a:solidFill>
              <a:round/>
              <a:headEnd/>
              <a:tailEnd type="triangle" w="med" len="med"/>
            </a:ln>
          </p:spPr>
          <p:txBody>
            <a:bodyPr wrap="square">
              <a:spAutoFit/>
            </a:bodyPr>
            <a:lstStyle/>
            <a:p>
              <a:endParaRPr lang="en-US"/>
            </a:p>
          </p:txBody>
        </p:sp>
        <p:sp>
          <p:nvSpPr>
            <p:cNvPr id="29" name="Line 49"/>
            <p:cNvSpPr>
              <a:spLocks noChangeShapeType="1"/>
            </p:cNvSpPr>
            <p:nvPr/>
          </p:nvSpPr>
          <p:spPr bwMode="auto">
            <a:xfrm>
              <a:off x="6248400" y="4724400"/>
              <a:ext cx="0" cy="323850"/>
            </a:xfrm>
            <a:prstGeom prst="line">
              <a:avLst/>
            </a:prstGeom>
            <a:noFill/>
            <a:ln w="63500">
              <a:solidFill>
                <a:schemeClr val="tx1"/>
              </a:solidFill>
              <a:round/>
              <a:headEnd/>
              <a:tailEnd type="triangle" w="med" len="med"/>
            </a:ln>
          </p:spPr>
          <p:txBody>
            <a:bodyPr wrap="square">
              <a:spAutoFit/>
            </a:bodyPr>
            <a:lstStyle/>
            <a:p>
              <a:endParaRPr lang="en-US"/>
            </a:p>
          </p:txBody>
        </p:sp>
        <p:grpSp>
          <p:nvGrpSpPr>
            <p:cNvPr id="30" name="Group 29"/>
            <p:cNvGrpSpPr/>
            <p:nvPr/>
          </p:nvGrpSpPr>
          <p:grpSpPr>
            <a:xfrm>
              <a:off x="381000" y="1981200"/>
              <a:ext cx="4191000" cy="3569443"/>
              <a:chOff x="381000" y="1981200"/>
              <a:chExt cx="4191000" cy="3569443"/>
            </a:xfrm>
          </p:grpSpPr>
          <p:sp>
            <p:nvSpPr>
              <p:cNvPr id="31" name="Text Box 3"/>
              <p:cNvSpPr txBox="1">
                <a:spLocks noChangeArrowheads="1"/>
              </p:cNvSpPr>
              <p:nvPr/>
            </p:nvSpPr>
            <p:spPr bwMode="auto">
              <a:xfrm>
                <a:off x="381000" y="3886200"/>
                <a:ext cx="3505200" cy="915988"/>
              </a:xfrm>
              <a:prstGeom prst="rect">
                <a:avLst/>
              </a:prstGeom>
              <a:noFill/>
              <a:ln w="9525">
                <a:noFill/>
                <a:miter lim="800000"/>
                <a:headEnd/>
                <a:tailEnd/>
              </a:ln>
            </p:spPr>
            <p:txBody>
              <a:bodyPr>
                <a:spAutoFit/>
              </a:bodyPr>
              <a:lstStyle/>
              <a:p>
                <a:pPr algn="ctr"/>
                <a:r>
                  <a:rPr lang="en-US" dirty="0"/>
                  <a:t>Client sets aside $</a:t>
                </a:r>
                <a:r>
                  <a:rPr lang="en-US" b="1" dirty="0"/>
                  <a:t>1,000,000</a:t>
                </a:r>
                <a:r>
                  <a:rPr lang="en-US" dirty="0"/>
                  <a:t>  to cover any LTC Costs. Asset is liquid and in the estate.</a:t>
                </a:r>
              </a:p>
            </p:txBody>
          </p:sp>
          <p:sp>
            <p:nvSpPr>
              <p:cNvPr id="33" name="Line 12"/>
              <p:cNvSpPr>
                <a:spLocks noChangeShapeType="1"/>
              </p:cNvSpPr>
              <p:nvPr/>
            </p:nvSpPr>
            <p:spPr bwMode="auto">
              <a:xfrm flipV="1">
                <a:off x="3276600" y="1981200"/>
                <a:ext cx="1295400" cy="1143000"/>
              </a:xfrm>
              <a:prstGeom prst="line">
                <a:avLst/>
              </a:prstGeom>
              <a:noFill/>
              <a:ln w="38100">
                <a:solidFill>
                  <a:schemeClr val="tx1"/>
                </a:solidFill>
                <a:round/>
                <a:headEnd/>
                <a:tailEnd type="triangle" w="med" len="med"/>
              </a:ln>
            </p:spPr>
            <p:txBody>
              <a:bodyPr/>
              <a:lstStyle/>
              <a:p>
                <a:endParaRPr lang="en-US"/>
              </a:p>
            </p:txBody>
          </p:sp>
          <p:sp>
            <p:nvSpPr>
              <p:cNvPr id="34" name="Line 13"/>
              <p:cNvSpPr>
                <a:spLocks noChangeShapeType="1"/>
              </p:cNvSpPr>
              <p:nvPr/>
            </p:nvSpPr>
            <p:spPr bwMode="auto">
              <a:xfrm>
                <a:off x="3276600" y="3124200"/>
                <a:ext cx="1295400" cy="990600"/>
              </a:xfrm>
              <a:prstGeom prst="line">
                <a:avLst/>
              </a:prstGeom>
              <a:noFill/>
              <a:ln w="38100">
                <a:solidFill>
                  <a:schemeClr val="tx1"/>
                </a:solidFill>
                <a:round/>
                <a:headEnd/>
                <a:tailEnd type="triangle" w="med" len="med"/>
              </a:ln>
            </p:spPr>
            <p:txBody>
              <a:bodyPr/>
              <a:lstStyle/>
              <a:p>
                <a:endParaRPr lang="en-US"/>
              </a:p>
            </p:txBody>
          </p:sp>
          <p:sp>
            <p:nvSpPr>
              <p:cNvPr id="35" name="TextBox 34"/>
              <p:cNvSpPr txBox="1"/>
              <p:nvPr/>
            </p:nvSpPr>
            <p:spPr>
              <a:xfrm>
                <a:off x="533400" y="5088978"/>
                <a:ext cx="3200400" cy="461665"/>
              </a:xfrm>
              <a:prstGeom prst="rect">
                <a:avLst/>
              </a:prstGeom>
              <a:noFill/>
            </p:spPr>
            <p:txBody>
              <a:bodyPr wrap="square" rtlCol="0">
                <a:spAutoFit/>
              </a:bodyPr>
              <a:lstStyle/>
              <a:p>
                <a:r>
                  <a:rPr lang="en-US" sz="2400" dirty="0"/>
                  <a:t>Cost of being “lucky”</a:t>
                </a:r>
              </a:p>
            </p:txBody>
          </p:sp>
          <p:cxnSp>
            <p:nvCxnSpPr>
              <p:cNvPr id="36" name="Straight Arrow Connector 35"/>
              <p:cNvCxnSpPr/>
              <p:nvPr/>
            </p:nvCxnSpPr>
            <p:spPr>
              <a:xfrm>
                <a:off x="3571875" y="5346123"/>
                <a:ext cx="838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sp>
        <p:nvSpPr>
          <p:cNvPr id="2" name="TextBox 1"/>
          <p:cNvSpPr txBox="1"/>
          <p:nvPr/>
        </p:nvSpPr>
        <p:spPr>
          <a:xfrm>
            <a:off x="1026082" y="6446984"/>
            <a:ext cx="6253635" cy="246221"/>
          </a:xfrm>
          <a:prstGeom prst="rect">
            <a:avLst/>
          </a:prstGeom>
          <a:noFill/>
        </p:spPr>
        <p:txBody>
          <a:bodyPr wrap="none" rtlCol="0">
            <a:spAutoFit/>
          </a:bodyPr>
          <a:lstStyle/>
          <a:p>
            <a:r>
              <a:rPr lang="en-US" sz="1000" b="1" baseline="30000" dirty="0"/>
              <a:t>1 </a:t>
            </a:r>
            <a:r>
              <a:rPr lang="x-none" sz="1000" dirty="0"/>
              <a:t>Morningstar - Must-Know Statistics About Long-Term Care: 2019 Edition</a:t>
            </a:r>
            <a:r>
              <a:rPr lang="en-US" sz="1000" dirty="0"/>
              <a:t>; Christine Benz, Nov. 25, 2019</a:t>
            </a:r>
          </a:p>
        </p:txBody>
      </p:sp>
      <p:sp>
        <p:nvSpPr>
          <p:cNvPr id="3" name="TextBox 2"/>
          <p:cNvSpPr txBox="1"/>
          <p:nvPr/>
        </p:nvSpPr>
        <p:spPr>
          <a:xfrm>
            <a:off x="238539" y="5276116"/>
            <a:ext cx="4703532" cy="400110"/>
          </a:xfrm>
          <a:prstGeom prst="rect">
            <a:avLst/>
          </a:prstGeom>
          <a:noFill/>
        </p:spPr>
        <p:txBody>
          <a:bodyPr wrap="none" rtlCol="0">
            <a:spAutoFit/>
          </a:bodyPr>
          <a:lstStyle/>
          <a:p>
            <a:r>
              <a:rPr lang="en-US" sz="2000" dirty="0">
                <a:solidFill>
                  <a:srgbClr val="002060"/>
                </a:solidFill>
              </a:rPr>
              <a:t>How can we help clients avoid this risk?</a:t>
            </a:r>
          </a:p>
        </p:txBody>
      </p:sp>
      <p:pic>
        <p:nvPicPr>
          <p:cNvPr id="21" name="Picture 20">
            <a:extLst>
              <a:ext uri="{FF2B5EF4-FFF2-40B4-BE49-F238E27FC236}">
                <a16:creationId xmlns:a16="http://schemas.microsoft.com/office/drawing/2014/main" id="{1659BFC6-37A7-4CE7-8B0E-160255F7015E}"/>
              </a:ext>
            </a:extLst>
          </p:cNvPr>
          <p:cNvPicPr>
            <a:picLocks noChangeAspect="1"/>
          </p:cNvPicPr>
          <p:nvPr/>
        </p:nvPicPr>
        <p:blipFill>
          <a:blip r:embed="rId3">
            <a:duotone>
              <a:schemeClr val="accent6">
                <a:shade val="45000"/>
                <a:satMod val="135000"/>
              </a:schemeClr>
              <a:prstClr val="white"/>
            </a:duotone>
          </a:blip>
          <a:stretch>
            <a:fillRect/>
          </a:stretch>
        </p:blipFill>
        <p:spPr>
          <a:xfrm>
            <a:off x="990600" y="2143576"/>
            <a:ext cx="2275193" cy="1338347"/>
          </a:xfrm>
          <a:prstGeom prst="rect">
            <a:avLst/>
          </a:prstGeom>
        </p:spPr>
      </p:pic>
      <p:sp>
        <p:nvSpPr>
          <p:cNvPr id="37" name="TextBox 36">
            <a:extLst>
              <a:ext uri="{FF2B5EF4-FFF2-40B4-BE49-F238E27FC236}">
                <a16:creationId xmlns:a16="http://schemas.microsoft.com/office/drawing/2014/main" id="{4C9A3855-5670-4A51-9BBE-E7268B59EB0B}"/>
              </a:ext>
            </a:extLst>
          </p:cNvPr>
          <p:cNvSpPr txBox="1"/>
          <p:nvPr/>
        </p:nvSpPr>
        <p:spPr>
          <a:xfrm>
            <a:off x="990600" y="1589475"/>
            <a:ext cx="2084225" cy="646331"/>
          </a:xfrm>
          <a:prstGeom prst="rect">
            <a:avLst/>
          </a:prstGeom>
          <a:noFill/>
        </p:spPr>
        <p:txBody>
          <a:bodyPr wrap="none" rtlCol="0">
            <a:spAutoFit/>
          </a:bodyPr>
          <a:lstStyle/>
          <a:p>
            <a:r>
              <a:rPr lang="en-US" sz="3600" b="1" dirty="0"/>
              <a:t>$1 million</a:t>
            </a:r>
          </a:p>
        </p:txBody>
      </p:sp>
    </p:spTree>
    <p:extLst>
      <p:ext uri="{BB962C8B-B14F-4D97-AF65-F5344CB8AC3E}">
        <p14:creationId xmlns:p14="http://schemas.microsoft.com/office/powerpoint/2010/main" val="128555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Straight Connector 5"/>
          <p:cNvCxnSpPr/>
          <p:nvPr/>
        </p:nvCxnSpPr>
        <p:spPr>
          <a:xfrm>
            <a:off x="586740" y="1148953"/>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Title 9"/>
          <p:cNvSpPr>
            <a:spLocks noGrp="1"/>
          </p:cNvSpPr>
          <p:nvPr>
            <p:ph type="title" idx="4294967295"/>
          </p:nvPr>
        </p:nvSpPr>
        <p:spPr bwMode="auto">
          <a:xfrm>
            <a:off x="1013460" y="35770"/>
            <a:ext cx="7239000" cy="1020762"/>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r"/>
            <a:r>
              <a:rPr lang="en-US" sz="3200" dirty="0">
                <a:solidFill>
                  <a:schemeClr val="tx1"/>
                </a:solidFill>
                <a:ea typeface="ＭＳ Ｐゴシック" pitchFamily="34" charset="-128"/>
              </a:rPr>
              <a:t>…..…LTC riders and linked benefit policies in an ILIT</a:t>
            </a:r>
            <a:br>
              <a:rPr lang="en-US" sz="3200" dirty="0">
                <a:solidFill>
                  <a:schemeClr val="tx1"/>
                </a:solidFill>
                <a:ea typeface="ＭＳ Ｐゴシック" pitchFamily="34" charset="-128"/>
              </a:rPr>
            </a:br>
            <a:endParaRPr lang="en-US" sz="2400" dirty="0">
              <a:solidFill>
                <a:schemeClr val="tx1"/>
              </a:solidFill>
              <a:ea typeface="ＭＳ Ｐゴシック" pitchFamily="34" charset="-128"/>
            </a:endParaRPr>
          </a:p>
        </p:txBody>
      </p:sp>
      <p:sp>
        <p:nvSpPr>
          <p:cNvPr id="9" name="Rectangle 3"/>
          <p:cNvSpPr>
            <a:spLocks noGrp="1" noChangeArrowheads="1"/>
          </p:cNvSpPr>
          <p:nvPr>
            <p:ph idx="4294967295"/>
          </p:nvPr>
        </p:nvSpPr>
        <p:spPr bwMode="auto">
          <a:xfrm>
            <a:off x="365760" y="1437522"/>
            <a:ext cx="8534400" cy="4648200"/>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buFont typeface="Arial" pitchFamily="34" charset="0"/>
              <a:buChar char="•"/>
            </a:pPr>
            <a:r>
              <a:rPr lang="en-US" sz="2300" dirty="0">
                <a:solidFill>
                  <a:schemeClr val="accent5">
                    <a:lumMod val="25000"/>
                  </a:schemeClr>
                </a:solidFill>
                <a:ea typeface="ＭＳ Ｐゴシック"/>
                <a:cs typeface="ＭＳ Ｐゴシック"/>
              </a:rPr>
              <a:t>Indemnity LTC riders can be used in ILIT</a:t>
            </a:r>
            <a:r>
              <a:rPr lang="en-US" sz="2400" dirty="0">
                <a:solidFill>
                  <a:schemeClr val="accent5">
                    <a:lumMod val="25000"/>
                  </a:schemeClr>
                </a:solidFill>
                <a:ea typeface="ＭＳ Ｐゴシック"/>
                <a:cs typeface="ＭＳ Ｐゴシック"/>
              </a:rPr>
              <a:t> </a:t>
            </a:r>
            <a:r>
              <a:rPr lang="en-US" sz="1200" dirty="0">
                <a:solidFill>
                  <a:schemeClr val="tx1"/>
                </a:solidFill>
                <a:ea typeface="ＭＳ Ｐゴシック"/>
                <a:cs typeface="ＭＳ Ｐゴシック"/>
              </a:rPr>
              <a:t>(Irrevocable Life Insurance Trust)</a:t>
            </a:r>
          </a:p>
          <a:p>
            <a:pPr lvl="1">
              <a:buFont typeface="Arial" pitchFamily="34" charset="0"/>
              <a:buChar char="̶"/>
            </a:pPr>
            <a:r>
              <a:rPr lang="en-US" sz="2000" dirty="0">
                <a:solidFill>
                  <a:schemeClr val="tx1"/>
                </a:solidFill>
                <a:ea typeface="ＭＳ Ｐゴシック"/>
              </a:rPr>
              <a:t>LTC benefit is paid to contract owner (the trustee)</a:t>
            </a:r>
          </a:p>
          <a:p>
            <a:pPr marL="1200150" lvl="2" indent="-285750">
              <a:buFont typeface="Arial" panose="020B0604020202020204" pitchFamily="34" charset="0"/>
              <a:buChar char="•"/>
            </a:pPr>
            <a:r>
              <a:rPr lang="en-US" sz="1800" dirty="0">
                <a:solidFill>
                  <a:schemeClr val="tx1"/>
                </a:solidFill>
                <a:ea typeface="ＭＳ Ｐゴシック"/>
              </a:rPr>
              <a:t> There should be no obligation in trust to pay funds to grantor</a:t>
            </a:r>
          </a:p>
          <a:p>
            <a:pPr>
              <a:buFont typeface="Arial" pitchFamily="34" charset="0"/>
              <a:buChar char="•"/>
            </a:pPr>
            <a:r>
              <a:rPr lang="en-US" sz="2300" dirty="0">
                <a:solidFill>
                  <a:schemeClr val="accent5">
                    <a:lumMod val="25000"/>
                  </a:schemeClr>
                </a:solidFill>
                <a:ea typeface="ＭＳ Ｐゴシック"/>
                <a:cs typeface="ＭＳ Ｐゴシック"/>
              </a:rPr>
              <a:t>Use of collateralized arms length loans removes money from trust without incidents of ownership</a:t>
            </a:r>
          </a:p>
          <a:p>
            <a:pPr lvl="1">
              <a:buFont typeface="Arial" pitchFamily="34" charset="0"/>
              <a:buChar char="̶"/>
            </a:pPr>
            <a:r>
              <a:rPr lang="en-US" sz="2000" dirty="0">
                <a:solidFill>
                  <a:schemeClr val="tx1"/>
                </a:solidFill>
                <a:ea typeface="ＭＳ Ｐゴシック"/>
              </a:rPr>
              <a:t>Exchange of assets</a:t>
            </a:r>
          </a:p>
          <a:p>
            <a:pPr marL="1200150" lvl="2" indent="-285750">
              <a:buFont typeface="Arial" panose="020B0604020202020204" pitchFamily="34" charset="0"/>
              <a:buChar char="•"/>
            </a:pPr>
            <a:r>
              <a:rPr lang="en-US" sz="1800" dirty="0">
                <a:solidFill>
                  <a:schemeClr val="tx1"/>
                </a:solidFill>
                <a:ea typeface="ＭＳ Ｐゴシック"/>
              </a:rPr>
              <a:t>Dollars for arm's length loan obligation</a:t>
            </a:r>
          </a:p>
          <a:p>
            <a:pPr lvl="1">
              <a:buFont typeface="Arial" pitchFamily="34" charset="0"/>
              <a:buChar char="̶"/>
            </a:pPr>
            <a:r>
              <a:rPr lang="en-US" sz="2000" dirty="0">
                <a:solidFill>
                  <a:schemeClr val="tx1"/>
                </a:solidFill>
                <a:ea typeface="ＭＳ Ｐゴシック"/>
              </a:rPr>
              <a:t>Collateral ……Interest Rate ……Loan repaid in full </a:t>
            </a:r>
            <a:r>
              <a:rPr lang="en-US" sz="1400" dirty="0">
                <a:solidFill>
                  <a:schemeClr val="tx1"/>
                </a:solidFill>
                <a:ea typeface="ＭＳ Ｐゴシック"/>
              </a:rPr>
              <a:t>(at or prior to death)</a:t>
            </a:r>
          </a:p>
          <a:p>
            <a:pPr lvl="2">
              <a:buFont typeface="Arial" pitchFamily="34" charset="0"/>
              <a:buChar char="•"/>
            </a:pPr>
            <a:r>
              <a:rPr lang="en-US" sz="1800" dirty="0">
                <a:solidFill>
                  <a:schemeClr val="tx1"/>
                </a:solidFill>
                <a:ea typeface="ＭＳ Ｐゴシック"/>
              </a:rPr>
              <a:t>Interest taxable if repaid after death</a:t>
            </a:r>
          </a:p>
          <a:p>
            <a:pPr lvl="1">
              <a:buFont typeface="Arial" pitchFamily="34" charset="0"/>
              <a:buChar char="̶"/>
            </a:pPr>
            <a:r>
              <a:rPr lang="en-US" sz="2300" dirty="0">
                <a:solidFill>
                  <a:schemeClr val="accent5">
                    <a:lumMod val="25000"/>
                  </a:schemeClr>
                </a:solidFill>
                <a:ea typeface="ＭＳ Ｐゴシック"/>
                <a:cs typeface="ＭＳ Ｐゴシック"/>
              </a:rPr>
              <a:t>Reimbursement plans will generally not work</a:t>
            </a:r>
          </a:p>
          <a:p>
            <a:pPr lvl="1">
              <a:buFont typeface="Arial" pitchFamily="34" charset="0"/>
              <a:buChar char="̶"/>
            </a:pPr>
            <a:r>
              <a:rPr lang="en-US" sz="2000" dirty="0">
                <a:solidFill>
                  <a:schemeClr val="tx1"/>
                </a:solidFill>
                <a:ea typeface="ＭＳ Ｐゴシック"/>
              </a:rPr>
              <a:t>Reimbursement ties policy to grantor, may create incidents of ownership</a:t>
            </a:r>
          </a:p>
        </p:txBody>
      </p:sp>
    </p:spTree>
    <p:extLst>
      <p:ext uri="{BB962C8B-B14F-4D97-AF65-F5344CB8AC3E}">
        <p14:creationId xmlns:p14="http://schemas.microsoft.com/office/powerpoint/2010/main" val="4093095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Straight Connector 5"/>
          <p:cNvCxnSpPr/>
          <p:nvPr/>
        </p:nvCxnSpPr>
        <p:spPr>
          <a:xfrm>
            <a:off x="800100" y="11430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Rectangle 2"/>
          <p:cNvSpPr>
            <a:spLocks noGrp="1" noChangeArrowheads="1"/>
          </p:cNvSpPr>
          <p:nvPr>
            <p:ph type="title" idx="4294967295"/>
          </p:nvPr>
        </p:nvSpPr>
        <p:spPr bwMode="auto">
          <a:xfrm>
            <a:off x="799783" y="275432"/>
            <a:ext cx="7666037" cy="768350"/>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r" eaLnBrk="1" hangingPunct="1"/>
            <a:r>
              <a:rPr lang="en-US" sz="3600" dirty="0">
                <a:solidFill>
                  <a:schemeClr val="tx1"/>
                </a:solidFill>
                <a:ea typeface="ＭＳ Ｐゴシック"/>
                <a:cs typeface="ＭＳ Ｐゴシック"/>
              </a:rPr>
              <a:t>     …… Hypothetical Example</a:t>
            </a:r>
          </a:p>
        </p:txBody>
      </p:sp>
      <p:sp>
        <p:nvSpPr>
          <p:cNvPr id="9" name="Rectangle 3"/>
          <p:cNvSpPr>
            <a:spLocks noGrp="1" noChangeArrowheads="1"/>
          </p:cNvSpPr>
          <p:nvPr>
            <p:ph idx="4294967295"/>
          </p:nvPr>
        </p:nvSpPr>
        <p:spPr bwMode="auto">
          <a:xfrm>
            <a:off x="1028700" y="1341438"/>
            <a:ext cx="7086600" cy="4343400"/>
          </a:xfrm>
          <a:prstGeom prst="rect">
            <a:avLst/>
          </a:prstGeom>
          <a:solidFill>
            <a:srgbClr val="FFFFFF"/>
          </a:solidFill>
          <a:ln>
            <a:miter lim="800000"/>
            <a:headEnd/>
            <a:tailEnd/>
          </a:ln>
        </p:spPr>
        <p:txBody>
          <a:bodyPr wrap="square" lIns="91440" tIns="45720" rIns="91440" bIns="45720" numCol="1" anchor="t" anchorCtr="0" compatLnSpc="1">
            <a:prstTxWarp prst="textNoShape">
              <a:avLst/>
            </a:prstTxWarp>
          </a:bodyPr>
          <a:lstStyle/>
          <a:p>
            <a:pPr marL="0" indent="0" eaLnBrk="1" hangingPunct="1">
              <a:buFont typeface="Arial" pitchFamily="34" charset="0"/>
              <a:buChar char="•"/>
            </a:pPr>
            <a:r>
              <a:rPr lang="en-US" sz="2800" dirty="0">
                <a:solidFill>
                  <a:schemeClr val="tx1"/>
                </a:solidFill>
                <a:ea typeface="ＭＳ Ｐゴシック"/>
                <a:cs typeface="ＭＳ Ｐゴシック"/>
              </a:rPr>
              <a:t> </a:t>
            </a:r>
            <a:r>
              <a:rPr lang="en-US" sz="2400" dirty="0">
                <a:solidFill>
                  <a:schemeClr val="tx1"/>
                </a:solidFill>
                <a:ea typeface="ＭＳ Ｐゴシック"/>
                <a:cs typeface="ＭＳ Ｐゴシック"/>
              </a:rPr>
              <a:t>Our client, Jane, has a $5 million tax liability</a:t>
            </a:r>
          </a:p>
          <a:p>
            <a:pPr lvl="1" eaLnBrk="1" hangingPunct="1">
              <a:buFont typeface="Arial" pitchFamily="34" charset="0"/>
              <a:buChar char="̶"/>
            </a:pPr>
            <a:r>
              <a:rPr lang="en-US" sz="2000" dirty="0">
                <a:solidFill>
                  <a:schemeClr val="accent1">
                    <a:lumMod val="25000"/>
                  </a:schemeClr>
                </a:solidFill>
                <a:ea typeface="ＭＳ Ｐゴシック"/>
              </a:rPr>
              <a:t>Assume product can dial down LTC rider</a:t>
            </a:r>
          </a:p>
          <a:p>
            <a:pPr lvl="1" eaLnBrk="1" hangingPunct="1">
              <a:buFont typeface="Arial" pitchFamily="34" charset="0"/>
              <a:buChar char="̶"/>
            </a:pPr>
            <a:r>
              <a:rPr lang="en-US" sz="2000" dirty="0">
                <a:solidFill>
                  <a:schemeClr val="accent1">
                    <a:lumMod val="25000"/>
                  </a:schemeClr>
                </a:solidFill>
                <a:ea typeface="ＭＳ Ｐゴシック"/>
              </a:rPr>
              <a:t>Add a $1 million LTC rider</a:t>
            </a:r>
          </a:p>
          <a:p>
            <a:pPr lvl="1" eaLnBrk="1" hangingPunct="1">
              <a:buFont typeface="Arial" pitchFamily="34" charset="0"/>
              <a:buChar char="̶"/>
            </a:pPr>
            <a:endParaRPr lang="en-US" dirty="0">
              <a:solidFill>
                <a:schemeClr val="tx1"/>
              </a:solidFill>
              <a:ea typeface="ＭＳ Ｐゴシック"/>
            </a:endParaRPr>
          </a:p>
          <a:p>
            <a:pPr marL="0" indent="0" eaLnBrk="1" hangingPunct="1">
              <a:buFont typeface="Arial" pitchFamily="34" charset="0"/>
              <a:buChar char="•"/>
            </a:pPr>
            <a:r>
              <a:rPr lang="en-US" sz="2400" dirty="0">
                <a:solidFill>
                  <a:schemeClr val="tx1"/>
                </a:solidFill>
                <a:ea typeface="ＭＳ Ｐゴシック"/>
                <a:cs typeface="ＭＳ Ｐゴシック"/>
              </a:rPr>
              <a:t> When no dial down possible, use two policies</a:t>
            </a:r>
          </a:p>
          <a:p>
            <a:pPr lvl="1" eaLnBrk="1" hangingPunct="1">
              <a:buFont typeface="Arial" pitchFamily="34" charset="0"/>
              <a:buChar char="̶"/>
            </a:pPr>
            <a:r>
              <a:rPr lang="en-US" sz="2000" dirty="0">
                <a:solidFill>
                  <a:schemeClr val="accent1">
                    <a:lumMod val="25000"/>
                  </a:schemeClr>
                </a:solidFill>
                <a:ea typeface="ＭＳ Ｐゴシック"/>
              </a:rPr>
              <a:t>$4 million policy with no LTC rider</a:t>
            </a:r>
          </a:p>
          <a:p>
            <a:pPr lvl="1" eaLnBrk="1" hangingPunct="1">
              <a:buFont typeface="Arial" pitchFamily="34" charset="0"/>
              <a:buChar char="̶"/>
            </a:pPr>
            <a:r>
              <a:rPr lang="en-US" sz="2000" dirty="0">
                <a:solidFill>
                  <a:schemeClr val="accent1">
                    <a:lumMod val="25000"/>
                  </a:schemeClr>
                </a:solidFill>
                <a:ea typeface="ＭＳ Ｐゴシック"/>
              </a:rPr>
              <a:t>$1 million policy with a LTC rider</a:t>
            </a:r>
          </a:p>
          <a:p>
            <a:pPr lvl="1" eaLnBrk="1" hangingPunct="1">
              <a:buFont typeface="Arial" pitchFamily="34" charset="0"/>
              <a:buChar char="̶"/>
            </a:pPr>
            <a:endParaRPr lang="en-US" dirty="0">
              <a:solidFill>
                <a:schemeClr val="tx1"/>
              </a:solidFill>
              <a:ea typeface="ＭＳ Ｐゴシック"/>
            </a:endParaRPr>
          </a:p>
          <a:p>
            <a:pPr marL="0" indent="0" eaLnBrk="1" hangingPunct="1">
              <a:buFont typeface="Arial" pitchFamily="34" charset="0"/>
              <a:buChar char="•"/>
            </a:pPr>
            <a:r>
              <a:rPr lang="en-US" sz="1800" dirty="0">
                <a:solidFill>
                  <a:schemeClr val="tx1"/>
                </a:solidFill>
                <a:ea typeface="ＭＳ Ｐゴシック"/>
                <a:cs typeface="ＭＳ Ｐゴシック"/>
              </a:rPr>
              <a:t> </a:t>
            </a:r>
            <a:r>
              <a:rPr lang="en-US" sz="2400" dirty="0">
                <a:solidFill>
                  <a:schemeClr val="tx1"/>
                </a:solidFill>
                <a:ea typeface="ＭＳ Ｐゴシック"/>
                <a:cs typeface="ＭＳ Ｐゴシック"/>
              </a:rPr>
              <a:t>Assuming the following loan provisions</a:t>
            </a:r>
          </a:p>
          <a:p>
            <a:pPr lvl="1" eaLnBrk="1" hangingPunct="1">
              <a:buFont typeface="Arial" pitchFamily="34" charset="0"/>
              <a:buChar char="̶"/>
            </a:pPr>
            <a:r>
              <a:rPr lang="en-US" sz="2000" dirty="0">
                <a:solidFill>
                  <a:schemeClr val="accent1">
                    <a:lumMod val="25000"/>
                  </a:schemeClr>
                </a:solidFill>
                <a:ea typeface="ＭＳ Ｐゴシック"/>
              </a:rPr>
              <a:t>Collateral is the vacation home</a:t>
            </a:r>
          </a:p>
          <a:p>
            <a:pPr lvl="1" eaLnBrk="1" hangingPunct="1">
              <a:buFont typeface="Arial" pitchFamily="34" charset="0"/>
              <a:buChar char="̶"/>
            </a:pPr>
            <a:r>
              <a:rPr lang="en-US" sz="2000" dirty="0">
                <a:solidFill>
                  <a:schemeClr val="accent1">
                    <a:lumMod val="25000"/>
                  </a:schemeClr>
                </a:solidFill>
                <a:ea typeface="ＭＳ Ｐゴシック"/>
              </a:rPr>
              <a:t>Interest rate is 7%</a:t>
            </a:r>
          </a:p>
          <a:p>
            <a:pPr lvl="1" eaLnBrk="1" hangingPunct="1">
              <a:buFont typeface="Arial" pitchFamily="34" charset="0"/>
              <a:buChar char="̶"/>
            </a:pPr>
            <a:r>
              <a:rPr lang="en-US" sz="2000" dirty="0">
                <a:solidFill>
                  <a:schemeClr val="accent1">
                    <a:lumMod val="25000"/>
                  </a:schemeClr>
                </a:solidFill>
                <a:ea typeface="ＭＳ Ｐゴシック"/>
              </a:rPr>
              <a:t>Loan interest is paid back just days before death</a:t>
            </a:r>
          </a:p>
          <a:p>
            <a:pPr marL="0" indent="0" eaLnBrk="1" hangingPunct="1">
              <a:buFontTx/>
              <a:buNone/>
            </a:pPr>
            <a:endParaRPr lang="en-US" dirty="0">
              <a:solidFill>
                <a:schemeClr val="accent1">
                  <a:lumMod val="25000"/>
                </a:schemeClr>
              </a:solidFill>
              <a:ea typeface="ＭＳ Ｐゴシック"/>
              <a:cs typeface="ＭＳ Ｐゴシック"/>
            </a:endParaRPr>
          </a:p>
          <a:p>
            <a:pPr marL="0" indent="0" eaLnBrk="1" hangingPunct="1"/>
            <a:endParaRPr lang="en-US" sz="2800" dirty="0">
              <a:solidFill>
                <a:schemeClr val="tx1"/>
              </a:solidFill>
              <a:ea typeface="ＭＳ Ｐゴシック"/>
              <a:cs typeface="ＭＳ Ｐゴシック"/>
            </a:endParaRPr>
          </a:p>
        </p:txBody>
      </p:sp>
      <p:sp>
        <p:nvSpPr>
          <p:cNvPr id="11" name="Chevron 10"/>
          <p:cNvSpPr/>
          <p:nvPr/>
        </p:nvSpPr>
        <p:spPr>
          <a:xfrm>
            <a:off x="304800" y="176936"/>
            <a:ext cx="2209800" cy="767627"/>
          </a:xfrm>
          <a:prstGeom prst="chevron">
            <a:avLst/>
          </a:prstGeom>
          <a:solidFill>
            <a:srgbClr val="0070C0"/>
          </a:solidFill>
          <a:ln>
            <a:solidFill>
              <a:srgbClr val="002060"/>
            </a:solidFill>
          </a:ln>
          <a:scene3d>
            <a:camera prst="orthographicFront"/>
            <a:lightRig rig="threePt" dir="t"/>
          </a:scene3d>
          <a:sp3d>
            <a:bevelT w="165100" prst="coolSlan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lang="en-US" b="1" dirty="0"/>
              <a:t>Case Study</a:t>
            </a:r>
          </a:p>
          <a:p>
            <a:pPr algn="ctr"/>
            <a:r>
              <a:rPr lang="en-US" b="1" dirty="0"/>
              <a:t>LTC Rider</a:t>
            </a:r>
          </a:p>
        </p:txBody>
      </p:sp>
    </p:spTree>
    <p:extLst>
      <p:ext uri="{BB962C8B-B14F-4D97-AF65-F5344CB8AC3E}">
        <p14:creationId xmlns:p14="http://schemas.microsoft.com/office/powerpoint/2010/main" val="177109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BEF30E-B30E-496D-B0EC-DF83DB8B7DB1}"/>
              </a:ext>
            </a:extLst>
          </p:cNvPr>
          <p:cNvSpPr>
            <a:spLocks noGrp="1"/>
          </p:cNvSpPr>
          <p:nvPr>
            <p:ph type="body" sz="quarter" idx="11"/>
          </p:nvPr>
        </p:nvSpPr>
        <p:spPr/>
        <p:txBody>
          <a:bodyPr/>
          <a:lstStyle/>
          <a:p>
            <a:r>
              <a:rPr lang="en-US" dirty="0"/>
              <a:t>NFM-16147AO.4 (11/20)</a:t>
            </a:r>
          </a:p>
        </p:txBody>
      </p:sp>
      <p:sp>
        <p:nvSpPr>
          <p:cNvPr id="4" name="Text Placeholder 1">
            <a:extLst>
              <a:ext uri="{FF2B5EF4-FFF2-40B4-BE49-F238E27FC236}">
                <a16:creationId xmlns:a16="http://schemas.microsoft.com/office/drawing/2014/main" id="{4A3B21B2-85DA-4796-85B5-4F6A515605E6}"/>
              </a:ext>
            </a:extLst>
          </p:cNvPr>
          <p:cNvSpPr>
            <a:spLocks noGrp="1"/>
          </p:cNvSpPr>
          <p:nvPr>
            <p:ph type="body" sz="quarter" idx="10"/>
          </p:nvPr>
        </p:nvSpPr>
        <p:spPr>
          <a:xfrm>
            <a:off x="2362200" y="5943600"/>
            <a:ext cx="4419600" cy="228600"/>
          </a:xfrm>
        </p:spPr>
        <p:txBody>
          <a:bodyPr/>
          <a:lstStyle/>
          <a:p>
            <a:r>
              <a:rPr lang="en-US" dirty="0"/>
              <a:t>FOR FINANCIAL PROFESSIONAL USE ONLY</a:t>
            </a:r>
          </a:p>
        </p:txBody>
      </p:sp>
    </p:spTree>
    <p:extLst>
      <p:ext uri="{BB962C8B-B14F-4D97-AF65-F5344CB8AC3E}">
        <p14:creationId xmlns:p14="http://schemas.microsoft.com/office/powerpoint/2010/main" val="1312867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Straight Connector 5"/>
          <p:cNvCxnSpPr/>
          <p:nvPr/>
        </p:nvCxnSpPr>
        <p:spPr>
          <a:xfrm>
            <a:off x="609600" y="756443"/>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Rectangle 3"/>
          <p:cNvSpPr txBox="1">
            <a:spLocks noChangeArrowheads="1"/>
          </p:cNvSpPr>
          <p:nvPr/>
        </p:nvSpPr>
        <p:spPr bwMode="auto">
          <a:xfrm>
            <a:off x="228600" y="990600"/>
            <a:ext cx="4114800" cy="4876800"/>
          </a:xfrm>
          <a:prstGeom prst="rect">
            <a:avLst/>
          </a:prstGeom>
          <a:solidFill>
            <a:srgbClr val="FFFFFF"/>
          </a:solidFill>
          <a:ln>
            <a:solidFill>
              <a:srgbClr val="000000"/>
            </a:solidFill>
            <a:miter lim="800000"/>
            <a:headEnd/>
            <a:tailEnd/>
          </a:ln>
        </p:spPr>
        <p:txBody>
          <a:body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n-US" sz="2000" b="1" i="0" u="sng" strike="noStrike" kern="0" cap="none" spc="0" normalizeH="0" baseline="0" noProof="0" dirty="0">
                <a:ln>
                  <a:noFill/>
                </a:ln>
                <a:solidFill>
                  <a:schemeClr val="accent5">
                    <a:lumMod val="25000"/>
                  </a:schemeClr>
                </a:solidFill>
                <a:effectLst/>
                <a:uLnTx/>
                <a:uFillTx/>
                <a:latin typeface="+mn-lt"/>
                <a:ea typeface="ＭＳ Ｐゴシック"/>
                <a:cs typeface="ＭＳ Ｐゴシック"/>
              </a:rPr>
              <a:t>Jane Needs Long-term Care</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Nationwide pays LTC benefit to Trust</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($10,000 per month)		</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Jane borrows funds from trust to pay</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LTC expenses</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Jane dies just as LTC benefits are </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exhausted</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Estate Principal Debt is -   $1,000,000</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Accrued Interest Debt is-   $   352,000 </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Total Debt to Trust </a:t>
            </a:r>
            <a:r>
              <a:rPr kumimoji="0" lang="en-US" b="0" i="0" u="none" strike="noStrike" kern="0" cap="none" spc="0" normalizeH="0" baseline="0" noProof="0" dirty="0">
                <a:ln>
                  <a:noFill/>
                </a:ln>
                <a:solidFill>
                  <a:schemeClr val="tx1"/>
                </a:solidFill>
                <a:effectLst/>
                <a:uLnTx/>
                <a:uFillTx/>
                <a:latin typeface="+mn-lt"/>
                <a:ea typeface="ＭＳ Ｐゴシック"/>
                <a:cs typeface="ＭＳ Ｐゴシック"/>
              </a:rPr>
              <a:t>-           </a:t>
            </a:r>
            <a:r>
              <a:rPr kumimoji="0" lang="en-US" b="1" i="0" u="none" strike="noStrike" kern="0" cap="none" spc="0" normalizeH="0" baseline="0" noProof="0" dirty="0">
                <a:ln>
                  <a:noFill/>
                </a:ln>
                <a:solidFill>
                  <a:schemeClr val="tx1"/>
                </a:solidFill>
                <a:effectLst/>
                <a:uLnTx/>
                <a:uFillTx/>
                <a:latin typeface="+mn-lt"/>
                <a:ea typeface="ＭＳ Ｐゴシック"/>
                <a:cs typeface="ＭＳ Ｐゴシック"/>
              </a:rPr>
              <a:t>$1,352,000</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endParaRPr>
          </a:p>
        </p:txBody>
      </p:sp>
      <p:sp>
        <p:nvSpPr>
          <p:cNvPr id="7" name="Text Box 4"/>
          <p:cNvSpPr txBox="1">
            <a:spLocks noChangeArrowheads="1"/>
          </p:cNvSpPr>
          <p:nvPr/>
        </p:nvSpPr>
        <p:spPr bwMode="auto">
          <a:xfrm>
            <a:off x="4343400" y="849420"/>
            <a:ext cx="4648200" cy="5709255"/>
          </a:xfrm>
          <a:prstGeom prst="rect">
            <a:avLst/>
          </a:prstGeom>
          <a:noFill/>
          <a:ln w="9525">
            <a:noFill/>
            <a:miter lim="800000"/>
            <a:headEnd/>
            <a:tailEnd/>
          </a:ln>
        </p:spPr>
        <p:txBody>
          <a:bodyPr wrap="square">
            <a:spAutoFit/>
          </a:bodyPr>
          <a:lstStyle/>
          <a:p>
            <a:pPr algn="ctr"/>
            <a:r>
              <a:rPr lang="en-US" sz="2000" b="1" u="sng" dirty="0">
                <a:solidFill>
                  <a:schemeClr val="accent5">
                    <a:lumMod val="25000"/>
                  </a:schemeClr>
                </a:solidFill>
              </a:rPr>
              <a:t>At Client’s Death</a:t>
            </a:r>
          </a:p>
          <a:p>
            <a:endParaRPr lang="en-US" dirty="0"/>
          </a:p>
          <a:p>
            <a:r>
              <a:rPr lang="en-US" sz="1700" dirty="0"/>
              <a:t>Death claim filed – remaining DB of  </a:t>
            </a:r>
            <a:r>
              <a:rPr lang="en-US" sz="1700" b="1" dirty="0"/>
              <a:t>$4,000,000</a:t>
            </a:r>
            <a:r>
              <a:rPr lang="en-US" sz="1700" dirty="0"/>
              <a:t> is paid to trust</a:t>
            </a:r>
          </a:p>
          <a:p>
            <a:endParaRPr lang="en-US" dirty="0"/>
          </a:p>
          <a:p>
            <a:r>
              <a:rPr lang="en-US" sz="1700" dirty="0"/>
              <a:t>Estate repays Principal  -         $1,000,000  Estate repays Accrued Loan -  $   352,000</a:t>
            </a:r>
          </a:p>
          <a:p>
            <a:r>
              <a:rPr lang="en-US" sz="1400" dirty="0"/>
              <a:t>(ideally prior to death)</a:t>
            </a:r>
          </a:p>
          <a:p>
            <a:r>
              <a:rPr lang="en-US" sz="1700" b="1" dirty="0"/>
              <a:t>Total Amount Repaid</a:t>
            </a:r>
            <a:r>
              <a:rPr lang="en-US" sz="1700" dirty="0"/>
              <a:t> -           </a:t>
            </a:r>
            <a:r>
              <a:rPr lang="en-US" sz="1700" b="1" dirty="0"/>
              <a:t>$1,352,000</a:t>
            </a:r>
          </a:p>
          <a:p>
            <a:endParaRPr lang="en-US" sz="1700" b="1" dirty="0"/>
          </a:p>
          <a:p>
            <a:r>
              <a:rPr lang="en-US" sz="1700" b="1" dirty="0"/>
              <a:t>$1,352,000 was moved to </a:t>
            </a:r>
            <a:r>
              <a:rPr lang="en-US" sz="1700" b="1"/>
              <a:t>the trust</a:t>
            </a:r>
            <a:endParaRPr lang="en-US" sz="1700" b="1" dirty="0"/>
          </a:p>
          <a:p>
            <a:r>
              <a:rPr lang="en-US" sz="1700" dirty="0"/>
              <a:t>  This amount </a:t>
            </a:r>
            <a:r>
              <a:rPr lang="en-US" sz="1700" i="1" dirty="0"/>
              <a:t>not </a:t>
            </a:r>
            <a:r>
              <a:rPr lang="en-US" sz="1700" dirty="0"/>
              <a:t>subject to estate tax now</a:t>
            </a:r>
          </a:p>
          <a:p>
            <a:endParaRPr lang="en-US" sz="1400" b="1" dirty="0"/>
          </a:p>
          <a:p>
            <a:r>
              <a:rPr lang="en-US" sz="2000" b="1" dirty="0"/>
              <a:t>Result: </a:t>
            </a:r>
            <a:r>
              <a:rPr lang="en-US" sz="2000" dirty="0"/>
              <a:t>$4,000,000 + $1,352,000</a:t>
            </a:r>
          </a:p>
          <a:p>
            <a:r>
              <a:rPr lang="en-US" sz="2000" b="1" dirty="0"/>
              <a:t>Trust now has $5,352,000</a:t>
            </a:r>
          </a:p>
          <a:p>
            <a:endParaRPr lang="en-US" sz="2000" b="1" dirty="0"/>
          </a:p>
          <a:p>
            <a:r>
              <a:rPr lang="en-US" sz="2000" b="1" dirty="0"/>
              <a:t>What if no LTC was needed?</a:t>
            </a:r>
          </a:p>
          <a:p>
            <a:r>
              <a:rPr lang="en-US" sz="1700" dirty="0"/>
              <a:t>LTC Rider cost may be offset by estate tax savings of not self insuring LTC inside estate</a:t>
            </a:r>
          </a:p>
          <a:p>
            <a:endParaRPr lang="en-US" sz="1400" b="1" dirty="0"/>
          </a:p>
          <a:p>
            <a:endParaRPr lang="en-US" sz="1700" dirty="0"/>
          </a:p>
        </p:txBody>
      </p:sp>
      <p:sp>
        <p:nvSpPr>
          <p:cNvPr id="8" name="Text Box 12"/>
          <p:cNvSpPr txBox="1">
            <a:spLocks noChangeArrowheads="1"/>
          </p:cNvSpPr>
          <p:nvPr/>
        </p:nvSpPr>
        <p:spPr bwMode="auto">
          <a:xfrm>
            <a:off x="899160" y="6311853"/>
            <a:ext cx="7086599" cy="246221"/>
          </a:xfrm>
          <a:prstGeom prst="rect">
            <a:avLst/>
          </a:prstGeom>
          <a:noFill/>
          <a:ln w="9525">
            <a:noFill/>
            <a:miter lim="800000"/>
            <a:headEnd/>
            <a:tailEnd/>
          </a:ln>
        </p:spPr>
        <p:txBody>
          <a:bodyPr wrap="square">
            <a:spAutoFit/>
          </a:bodyPr>
          <a:lstStyle/>
          <a:p>
            <a:r>
              <a:rPr lang="en-US" sz="1000" dirty="0"/>
              <a:t>Loan interest assumed to be 7%, HIPAA rare assumed to be at $10,000 per month, benefit paid 100 months</a:t>
            </a:r>
          </a:p>
        </p:txBody>
      </p:sp>
      <p:sp>
        <p:nvSpPr>
          <p:cNvPr id="9" name="Rectangle 2"/>
          <p:cNvSpPr>
            <a:spLocks noGrp="1" noChangeArrowheads="1"/>
          </p:cNvSpPr>
          <p:nvPr>
            <p:ph type="title" idx="4294967295"/>
          </p:nvPr>
        </p:nvSpPr>
        <p:spPr bwMode="auto">
          <a:xfrm>
            <a:off x="304800" y="23065"/>
            <a:ext cx="8229600" cy="577850"/>
          </a:xfrm>
          <a:prstGeom prst="rect">
            <a:avLst/>
          </a:prstGeom>
          <a:noFill/>
          <a:ln>
            <a:solidFill>
              <a:srgbClr val="FFFFFF"/>
            </a:solidFill>
            <a:miter lim="800000"/>
            <a:headEnd/>
            <a:tailEnd/>
          </a:ln>
        </p:spPr>
        <p:txBody>
          <a:bodyPr/>
          <a:lstStyle/>
          <a:p>
            <a:pPr eaLnBrk="1" hangingPunct="1">
              <a:lnSpc>
                <a:spcPct val="150000"/>
              </a:lnSpc>
            </a:pPr>
            <a:r>
              <a:rPr lang="en-US" sz="2800" b="1" dirty="0">
                <a:solidFill>
                  <a:schemeClr val="tx1"/>
                </a:solidFill>
                <a:ea typeface="ＭＳ Ｐゴシック"/>
                <a:cs typeface="ＭＳ Ｐゴシック"/>
              </a:rPr>
              <a:t>The Results</a:t>
            </a:r>
          </a:p>
        </p:txBody>
      </p:sp>
    </p:spTree>
    <p:extLst>
      <p:ext uri="{BB962C8B-B14F-4D97-AF65-F5344CB8AC3E}">
        <p14:creationId xmlns:p14="http://schemas.microsoft.com/office/powerpoint/2010/main" val="2297407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Straight Connector 5"/>
          <p:cNvCxnSpPr/>
          <p:nvPr/>
        </p:nvCxnSpPr>
        <p:spPr>
          <a:xfrm>
            <a:off x="546355" y="1055916"/>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idx="4294967295"/>
          </p:nvPr>
        </p:nvSpPr>
        <p:spPr>
          <a:xfrm>
            <a:off x="673304" y="250126"/>
            <a:ext cx="7478713" cy="638175"/>
          </a:xfrm>
          <a:prstGeom prst="rect">
            <a:avLst/>
          </a:prstGeom>
        </p:spPr>
        <p:txBody>
          <a:bodyPr>
            <a:normAutofit/>
          </a:bodyPr>
          <a:lstStyle/>
          <a:p>
            <a:pPr algn="r"/>
            <a:r>
              <a:rPr lang="en-US" sz="2800" dirty="0">
                <a:solidFill>
                  <a:schemeClr val="tx1"/>
                </a:solidFill>
              </a:rPr>
              <a:t>……………Example - Meet Allyson</a:t>
            </a:r>
          </a:p>
        </p:txBody>
      </p:sp>
      <p:sp>
        <p:nvSpPr>
          <p:cNvPr id="9" name="Rectangle 3"/>
          <p:cNvSpPr>
            <a:spLocks noGrp="1" noChangeArrowheads="1"/>
          </p:cNvSpPr>
          <p:nvPr>
            <p:ph idx="4294967295"/>
          </p:nvPr>
        </p:nvSpPr>
        <p:spPr bwMode="auto">
          <a:xfrm>
            <a:off x="556102" y="1148082"/>
            <a:ext cx="7924800" cy="3298825"/>
          </a:xfrm>
          <a:prstGeom prst="rect">
            <a:avLst/>
          </a:prstGeom>
          <a:solidFill>
            <a:srgbClr val="FFFFFF"/>
          </a:solidFill>
          <a:ln>
            <a:miter lim="800000"/>
            <a:headEnd/>
            <a:tailEnd/>
          </a:ln>
        </p:spPr>
        <p:txBody>
          <a:bodyPr wrap="square" lIns="91440" tIns="45720" rIns="91440" bIns="45720" numCol="1" anchor="t" anchorCtr="0" compatLnSpc="1">
            <a:prstTxWarp prst="textNoShape">
              <a:avLst/>
            </a:prstTxWarp>
            <a:normAutofit fontScale="92500"/>
          </a:bodyPr>
          <a:lstStyle/>
          <a:p>
            <a:pPr marL="0" indent="0" eaLnBrk="1" hangingPunct="1">
              <a:buFont typeface="Arial" pitchFamily="34" charset="0"/>
              <a:buChar char="•"/>
            </a:pPr>
            <a:r>
              <a:rPr lang="en-US" sz="2200" dirty="0">
                <a:solidFill>
                  <a:schemeClr val="tx1"/>
                </a:solidFill>
                <a:ea typeface="ＭＳ Ｐゴシック"/>
                <a:cs typeface="ＭＳ Ｐゴシック"/>
              </a:rPr>
              <a:t> </a:t>
            </a:r>
            <a:r>
              <a:rPr lang="en-US" sz="2000" dirty="0">
                <a:solidFill>
                  <a:schemeClr val="tx1"/>
                </a:solidFill>
                <a:ea typeface="ＭＳ Ｐゴシック"/>
                <a:cs typeface="ＭＳ Ｐゴシック"/>
              </a:rPr>
              <a:t>High net worth client with estate tax liability, thought of self insuring</a:t>
            </a:r>
            <a:r>
              <a:rPr lang="en-US" sz="3200" dirty="0">
                <a:solidFill>
                  <a:schemeClr val="tx1"/>
                </a:solidFill>
                <a:ea typeface="ＭＳ Ｐゴシック"/>
                <a:cs typeface="ＭＳ Ｐゴシック"/>
              </a:rPr>
              <a:t>  </a:t>
            </a:r>
          </a:p>
          <a:p>
            <a:pPr lvl="1">
              <a:buFont typeface="Arial" pitchFamily="34" charset="0"/>
              <a:buChar char="̶"/>
            </a:pPr>
            <a:r>
              <a:rPr lang="en-US" sz="1800" dirty="0">
                <a:solidFill>
                  <a:schemeClr val="accent1">
                    <a:lumMod val="25000"/>
                  </a:schemeClr>
                </a:solidFill>
                <a:ea typeface="ＭＳ Ｐゴシック"/>
              </a:rPr>
              <a:t>Age 55 female, non-tobacco, couples rate</a:t>
            </a:r>
            <a:r>
              <a:rPr lang="en-US" sz="2000" dirty="0">
                <a:solidFill>
                  <a:schemeClr val="accent1">
                    <a:lumMod val="25000"/>
                  </a:schemeClr>
                </a:solidFill>
                <a:ea typeface="ＭＳ Ｐゴシック"/>
                <a:cs typeface="ＭＳ Ｐゴシック"/>
              </a:rPr>
              <a:t> </a:t>
            </a:r>
          </a:p>
          <a:p>
            <a:pPr lvl="1" eaLnBrk="1" hangingPunct="1">
              <a:buFont typeface="Arial" pitchFamily="34" charset="0"/>
              <a:buChar char="̶"/>
            </a:pPr>
            <a:r>
              <a:rPr lang="en-US" sz="1800" dirty="0">
                <a:solidFill>
                  <a:schemeClr val="accent1">
                    <a:lumMod val="25000"/>
                  </a:schemeClr>
                </a:solidFill>
                <a:ea typeface="ＭＳ Ｐゴシック"/>
              </a:rPr>
              <a:t>Planned to put money aside in a conservative investment</a:t>
            </a:r>
          </a:p>
          <a:p>
            <a:pPr>
              <a:buFont typeface="Arial" panose="020B0604020202020204" pitchFamily="34" charset="0"/>
              <a:buChar char="•"/>
            </a:pPr>
            <a:r>
              <a:rPr lang="en-US" sz="2000" dirty="0">
                <a:solidFill>
                  <a:schemeClr val="tx1"/>
                </a:solidFill>
                <a:ea typeface="ＭＳ Ｐゴシック"/>
                <a:cs typeface="ＭＳ Ｐゴシック"/>
              </a:rPr>
              <a:t>Advisor suggests CareMatters as an alternative way to insure LTC </a:t>
            </a:r>
          </a:p>
          <a:p>
            <a:pPr lvl="1">
              <a:buFont typeface="Arial" pitchFamily="34" charset="0"/>
              <a:buChar char="̶"/>
            </a:pPr>
            <a:r>
              <a:rPr lang="en-US" sz="1800" dirty="0">
                <a:solidFill>
                  <a:schemeClr val="accent1">
                    <a:lumMod val="25000"/>
                  </a:schemeClr>
                </a:solidFill>
                <a:ea typeface="ＭＳ Ｐゴシック"/>
              </a:rPr>
              <a:t>The policy will be owned by an </a:t>
            </a:r>
            <a:r>
              <a:rPr lang="en-US" sz="1800" dirty="0" err="1">
                <a:solidFill>
                  <a:schemeClr val="accent1">
                    <a:lumMod val="25000"/>
                  </a:schemeClr>
                </a:solidFill>
                <a:ea typeface="ＭＳ Ｐゴシック"/>
              </a:rPr>
              <a:t>ULIT</a:t>
            </a:r>
            <a:r>
              <a:rPr lang="en-US" sz="1800" dirty="0">
                <a:solidFill>
                  <a:schemeClr val="accent1">
                    <a:lumMod val="25000"/>
                  </a:schemeClr>
                </a:solidFill>
                <a:ea typeface="ＭＳ Ｐゴシック"/>
              </a:rPr>
              <a:t> (</a:t>
            </a:r>
            <a:r>
              <a:rPr lang="en-US" sz="1800" dirty="0" err="1">
                <a:solidFill>
                  <a:schemeClr val="accent1">
                    <a:lumMod val="25000"/>
                  </a:schemeClr>
                </a:solidFill>
                <a:ea typeface="ＭＳ Ｐゴシック"/>
              </a:rPr>
              <a:t>ILIT</a:t>
            </a:r>
            <a:r>
              <a:rPr lang="en-US" sz="1800" dirty="0">
                <a:solidFill>
                  <a:schemeClr val="accent1">
                    <a:lumMod val="25000"/>
                  </a:schemeClr>
                </a:solidFill>
                <a:ea typeface="ＭＳ Ｐゴシック"/>
              </a:rPr>
              <a:t>)</a:t>
            </a:r>
          </a:p>
          <a:p>
            <a:pPr lvl="1">
              <a:buFont typeface="Arial" pitchFamily="34" charset="0"/>
              <a:buChar char="̶"/>
            </a:pPr>
            <a:r>
              <a:rPr lang="en-US" sz="1800" dirty="0">
                <a:solidFill>
                  <a:schemeClr val="accent1">
                    <a:lumMod val="25000"/>
                  </a:schemeClr>
                </a:solidFill>
                <a:ea typeface="ＭＳ Ｐゴシック"/>
              </a:rPr>
              <a:t>Avoid potential estate taxes if the money is not needed for care </a:t>
            </a:r>
            <a:endParaRPr lang="en-US" sz="2000" dirty="0">
              <a:solidFill>
                <a:schemeClr val="accent1">
                  <a:lumMod val="25000"/>
                </a:schemeClr>
              </a:solidFill>
              <a:ea typeface="ＭＳ Ｐゴシック"/>
            </a:endParaRPr>
          </a:p>
          <a:p>
            <a:pPr marL="0" indent="0" eaLnBrk="1" hangingPunct="1">
              <a:buFont typeface="Arial" pitchFamily="34" charset="0"/>
              <a:buChar char="•"/>
            </a:pPr>
            <a:r>
              <a:rPr lang="en-US" sz="2000" dirty="0">
                <a:solidFill>
                  <a:schemeClr val="accent5">
                    <a:lumMod val="25000"/>
                  </a:schemeClr>
                </a:solidFill>
                <a:ea typeface="ＭＳ Ｐゴシック"/>
                <a:cs typeface="ＭＳ Ｐゴシック"/>
              </a:rPr>
              <a:t> </a:t>
            </a:r>
            <a:r>
              <a:rPr lang="en-US" sz="2000" dirty="0">
                <a:solidFill>
                  <a:schemeClr val="tx1"/>
                </a:solidFill>
                <a:ea typeface="ＭＳ Ｐゴシック"/>
                <a:cs typeface="ＭＳ Ｐゴシック"/>
              </a:rPr>
              <a:t>Assumes the following loan provisions</a:t>
            </a:r>
          </a:p>
          <a:p>
            <a:pPr lvl="1" eaLnBrk="1" hangingPunct="1">
              <a:buFont typeface="Arial" pitchFamily="34" charset="0"/>
              <a:buChar char="̶"/>
            </a:pPr>
            <a:r>
              <a:rPr lang="en-US" sz="1800" dirty="0">
                <a:solidFill>
                  <a:schemeClr val="accent1">
                    <a:lumMod val="25000"/>
                  </a:schemeClr>
                </a:solidFill>
                <a:ea typeface="ＭＳ Ｐゴシック"/>
              </a:rPr>
              <a:t>Collateral is the vacation home, Interest rate is 8%</a:t>
            </a:r>
          </a:p>
          <a:p>
            <a:pPr lvl="1" eaLnBrk="1" hangingPunct="1">
              <a:buFont typeface="Arial" pitchFamily="34" charset="0"/>
              <a:buChar char="̶"/>
            </a:pPr>
            <a:r>
              <a:rPr lang="en-US" sz="1800" dirty="0">
                <a:solidFill>
                  <a:schemeClr val="accent1">
                    <a:lumMod val="25000"/>
                  </a:schemeClr>
                </a:solidFill>
                <a:ea typeface="ＭＳ Ｐゴシック"/>
              </a:rPr>
              <a:t>Loan paid back just days before death</a:t>
            </a:r>
          </a:p>
          <a:p>
            <a:pPr marL="0" indent="0" eaLnBrk="1" hangingPunct="1">
              <a:buFontTx/>
              <a:buNone/>
            </a:pPr>
            <a:endParaRPr lang="en-US" sz="2000" dirty="0">
              <a:solidFill>
                <a:schemeClr val="tx1"/>
              </a:solidFill>
              <a:ea typeface="ＭＳ Ｐゴシック"/>
              <a:cs typeface="ＭＳ Ｐゴシック"/>
            </a:endParaRPr>
          </a:p>
          <a:p>
            <a:pPr marL="0" indent="0" eaLnBrk="1" hangingPunct="1"/>
            <a:endParaRPr lang="en-US" sz="2800" dirty="0">
              <a:solidFill>
                <a:schemeClr val="tx1"/>
              </a:solidFill>
              <a:ea typeface="ＭＳ Ｐゴシック"/>
              <a:cs typeface="ＭＳ Ｐゴシック"/>
            </a:endParaRPr>
          </a:p>
        </p:txBody>
      </p:sp>
      <p:grpSp>
        <p:nvGrpSpPr>
          <p:cNvPr id="10" name="Group 13"/>
          <p:cNvGrpSpPr>
            <a:grpSpLocks/>
          </p:cNvGrpSpPr>
          <p:nvPr/>
        </p:nvGrpSpPr>
        <p:grpSpPr bwMode="auto">
          <a:xfrm>
            <a:off x="1025752" y="4365170"/>
            <a:ext cx="6757534" cy="1717792"/>
            <a:chOff x="1032" y="5688"/>
            <a:chExt cx="9960" cy="2324"/>
          </a:xfrm>
        </p:grpSpPr>
        <p:sp>
          <p:nvSpPr>
            <p:cNvPr id="11" name="Text Box 14"/>
            <p:cNvSpPr txBox="1">
              <a:spLocks noChangeArrowheads="1"/>
            </p:cNvSpPr>
            <p:nvPr/>
          </p:nvSpPr>
          <p:spPr bwMode="auto">
            <a:xfrm>
              <a:off x="4800" y="6896"/>
              <a:ext cx="2760" cy="1116"/>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If LTC </a:t>
              </a:r>
              <a:r>
                <a:rPr kumimoji="0" lang="en-US" b="0" i="0" u="sng" strike="noStrike" cap="none" normalizeH="0" baseline="0" dirty="0">
                  <a:ln>
                    <a:noFill/>
                  </a:ln>
                  <a:solidFill>
                    <a:schemeClr val="tx1"/>
                  </a:solidFill>
                  <a:effectLst/>
                  <a:latin typeface="Calibri" pitchFamily="34" charset="0"/>
                  <a:cs typeface="Arial" pitchFamily="34" charset="0"/>
                </a:rPr>
                <a:t>not</a:t>
              </a:r>
              <a:r>
                <a:rPr kumimoji="0" lang="en-US" b="0" i="0" u="none" strike="noStrike" cap="none" normalizeH="0" baseline="0" dirty="0">
                  <a:ln>
                    <a:noFill/>
                  </a:ln>
                  <a:solidFill>
                    <a:schemeClr val="tx1"/>
                  </a:solidFill>
                  <a:effectLst/>
                  <a:latin typeface="Calibri" pitchFamily="34" charset="0"/>
                  <a:cs typeface="Arial" pitchFamily="34" charset="0"/>
                </a:rPr>
                <a:t> Used…</a:t>
              </a:r>
            </a:p>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$360</a:t>
              </a:r>
              <a:r>
                <a:rPr kumimoji="0" lang="en-US" b="0" i="0" u="none" strike="noStrike" cap="none" normalizeH="0" baseline="0" dirty="0">
                  <a:ln>
                    <a:noFill/>
                  </a:ln>
                  <a:solidFill>
                    <a:schemeClr val="tx1"/>
                  </a:solidFill>
                  <a:effectLst/>
                  <a:latin typeface="Times New Roman" pitchFamily="18" charset="0"/>
                  <a:cs typeface="Arial" pitchFamily="34" charset="0"/>
                </a:rPr>
                <a:t>,000</a:t>
              </a:r>
            </a:p>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Guaranteed DB</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grpSp>
          <p:nvGrpSpPr>
            <p:cNvPr id="12" name="Group 15"/>
            <p:cNvGrpSpPr>
              <a:grpSpLocks/>
            </p:cNvGrpSpPr>
            <p:nvPr/>
          </p:nvGrpSpPr>
          <p:grpSpPr bwMode="auto">
            <a:xfrm>
              <a:off x="1032" y="5688"/>
              <a:ext cx="9960" cy="2071"/>
              <a:chOff x="1032" y="5136"/>
              <a:chExt cx="9960" cy="2071"/>
            </a:xfrm>
          </p:grpSpPr>
          <p:sp>
            <p:nvSpPr>
              <p:cNvPr id="13" name="Text Box 16"/>
              <p:cNvSpPr txBox="1">
                <a:spLocks noChangeArrowheads="1"/>
              </p:cNvSpPr>
              <p:nvPr/>
            </p:nvSpPr>
            <p:spPr bwMode="auto">
              <a:xfrm>
                <a:off x="1032" y="5136"/>
                <a:ext cx="2760" cy="9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Single Premium</a:t>
                </a:r>
              </a:p>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$182,564</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grpSp>
            <p:nvGrpSpPr>
              <p:cNvPr id="14" name="Group 17"/>
              <p:cNvGrpSpPr>
                <a:grpSpLocks/>
              </p:cNvGrpSpPr>
              <p:nvPr/>
            </p:nvGrpSpPr>
            <p:grpSpPr bwMode="auto">
              <a:xfrm>
                <a:off x="2982" y="5136"/>
                <a:ext cx="8010" cy="2071"/>
                <a:chOff x="2982" y="5136"/>
                <a:chExt cx="8010" cy="2071"/>
              </a:xfrm>
            </p:grpSpPr>
            <p:sp>
              <p:nvSpPr>
                <p:cNvPr id="15" name="Text Box 18"/>
                <p:cNvSpPr txBox="1">
                  <a:spLocks noChangeArrowheads="1"/>
                </p:cNvSpPr>
                <p:nvPr/>
              </p:nvSpPr>
              <p:spPr bwMode="auto">
                <a:xfrm>
                  <a:off x="8232" y="5136"/>
                  <a:ext cx="2760" cy="1116"/>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If LTC Used….</a:t>
                  </a:r>
                  <a:endParaRPr kumimoji="0" lang="en-US"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$72</a:t>
                  </a:r>
                  <a:r>
                    <a:rPr kumimoji="0" lang="en-US" b="0" i="0" u="none" strike="noStrike" cap="none" normalizeH="0" baseline="0" dirty="0">
                      <a:ln>
                        <a:noFill/>
                      </a:ln>
                      <a:solidFill>
                        <a:schemeClr val="tx1"/>
                      </a:solidFill>
                      <a:effectLst/>
                      <a:latin typeface="Times New Roman" pitchFamily="18" charset="0"/>
                      <a:cs typeface="Arial" pitchFamily="34" charset="0"/>
                    </a:rPr>
                    <a:t>,000</a:t>
                  </a:r>
                </a:p>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Guaranteed DB</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Text Box 19"/>
                <p:cNvSpPr txBox="1">
                  <a:spLocks noChangeArrowheads="1"/>
                </p:cNvSpPr>
                <p:nvPr/>
              </p:nvSpPr>
              <p:spPr bwMode="auto">
                <a:xfrm>
                  <a:off x="4644" y="5136"/>
                  <a:ext cx="2760" cy="9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LTC Total Benefit</a:t>
                  </a:r>
                  <a:endParaRPr kumimoji="0" lang="en-US"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$1,080,000</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grpSp>
              <p:nvGrpSpPr>
                <p:cNvPr id="17" name="Group 20"/>
                <p:cNvGrpSpPr>
                  <a:grpSpLocks/>
                </p:cNvGrpSpPr>
                <p:nvPr/>
              </p:nvGrpSpPr>
              <p:grpSpPr bwMode="auto">
                <a:xfrm>
                  <a:off x="2982" y="5352"/>
                  <a:ext cx="5106" cy="1855"/>
                  <a:chOff x="2982" y="5352"/>
                  <a:chExt cx="5106" cy="1855"/>
                </a:xfrm>
              </p:grpSpPr>
              <p:sp>
                <p:nvSpPr>
                  <p:cNvPr id="18" name="AutoShape 21"/>
                  <p:cNvSpPr>
                    <a:spLocks noChangeArrowheads="1"/>
                  </p:cNvSpPr>
                  <p:nvPr/>
                </p:nvSpPr>
                <p:spPr bwMode="auto">
                  <a:xfrm>
                    <a:off x="4008" y="5352"/>
                    <a:ext cx="528" cy="372"/>
                  </a:xfrm>
                  <a:prstGeom prst="rightArrow">
                    <a:avLst>
                      <a:gd name="adj1" fmla="val 50000"/>
                      <a:gd name="adj2" fmla="val 35484"/>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AutoShape 22"/>
                  <p:cNvSpPr>
                    <a:spLocks noChangeArrowheads="1"/>
                  </p:cNvSpPr>
                  <p:nvPr/>
                </p:nvSpPr>
                <p:spPr bwMode="auto">
                  <a:xfrm>
                    <a:off x="7560" y="5424"/>
                    <a:ext cx="528" cy="372"/>
                  </a:xfrm>
                  <a:prstGeom prst="rightArrow">
                    <a:avLst>
                      <a:gd name="adj1" fmla="val 50000"/>
                      <a:gd name="adj2" fmla="val 35484"/>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AutoShape 23"/>
                  <p:cNvSpPr>
                    <a:spLocks noChangeArrowheads="1"/>
                  </p:cNvSpPr>
                  <p:nvPr/>
                </p:nvSpPr>
                <p:spPr bwMode="auto">
                  <a:xfrm rot="732" flipV="1">
                    <a:off x="2982" y="6271"/>
                    <a:ext cx="1680" cy="93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
        <p:nvSpPr>
          <p:cNvPr id="22" name="Chevron 21"/>
          <p:cNvSpPr/>
          <p:nvPr/>
        </p:nvSpPr>
        <p:spPr>
          <a:xfrm>
            <a:off x="304800" y="228600"/>
            <a:ext cx="2209800" cy="638470"/>
          </a:xfrm>
          <a:prstGeom prst="chevron">
            <a:avLst/>
          </a:prstGeom>
          <a:solidFill>
            <a:srgbClr val="00B050"/>
          </a:solidFill>
          <a:ln>
            <a:solidFill>
              <a:srgbClr val="002060"/>
            </a:solidFill>
          </a:ln>
          <a:scene3d>
            <a:camera prst="orthographicFront"/>
            <a:lightRig rig="threePt" dir="t"/>
          </a:scene3d>
          <a:sp3d>
            <a:bevelT w="165100" prst="coolSlant"/>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en-US" b="1" dirty="0"/>
              <a:t>Case Study</a:t>
            </a:r>
          </a:p>
          <a:p>
            <a:r>
              <a:rPr lang="en-US" b="1" dirty="0"/>
              <a:t>CareMatters</a:t>
            </a:r>
          </a:p>
        </p:txBody>
      </p:sp>
    </p:spTree>
    <p:extLst>
      <p:ext uri="{BB962C8B-B14F-4D97-AF65-F5344CB8AC3E}">
        <p14:creationId xmlns:p14="http://schemas.microsoft.com/office/powerpoint/2010/main" val="4046187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Straight Connector 5"/>
          <p:cNvCxnSpPr/>
          <p:nvPr/>
        </p:nvCxnSpPr>
        <p:spPr>
          <a:xfrm>
            <a:off x="478971" y="827955"/>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idx="4294967295"/>
          </p:nvPr>
        </p:nvSpPr>
        <p:spPr>
          <a:xfrm>
            <a:off x="-1981200" y="226268"/>
            <a:ext cx="8229600" cy="639762"/>
          </a:xfrm>
          <a:prstGeom prst="rect">
            <a:avLst/>
          </a:prstGeom>
        </p:spPr>
        <p:txBody>
          <a:bodyPr>
            <a:normAutofit/>
          </a:bodyPr>
          <a:lstStyle/>
          <a:p>
            <a:r>
              <a:rPr lang="en-US" sz="2800" dirty="0"/>
              <a:t>The Results ………..</a:t>
            </a:r>
          </a:p>
        </p:txBody>
      </p:sp>
      <p:sp>
        <p:nvSpPr>
          <p:cNvPr id="13" name="TextBox 12"/>
          <p:cNvSpPr txBox="1"/>
          <p:nvPr/>
        </p:nvSpPr>
        <p:spPr>
          <a:xfrm>
            <a:off x="381000" y="1273629"/>
            <a:ext cx="6383029" cy="369332"/>
          </a:xfrm>
          <a:prstGeom prst="rect">
            <a:avLst/>
          </a:prstGeom>
          <a:noFill/>
        </p:spPr>
        <p:txBody>
          <a:bodyPr wrap="none" rtlCol="0">
            <a:spAutoFit/>
          </a:bodyPr>
          <a:lstStyle/>
          <a:p>
            <a:r>
              <a:rPr lang="en-US" dirty="0"/>
              <a:t>$15,000 per month of LTC benefits are paid to the trust for 6 years</a:t>
            </a:r>
          </a:p>
        </p:txBody>
      </p:sp>
      <p:sp>
        <p:nvSpPr>
          <p:cNvPr id="2" name="TextBox 1">
            <a:extLst>
              <a:ext uri="{FF2B5EF4-FFF2-40B4-BE49-F238E27FC236}">
                <a16:creationId xmlns:a16="http://schemas.microsoft.com/office/drawing/2014/main" id="{378FE427-8D87-4832-86CE-5F0F2A742AC5}"/>
              </a:ext>
            </a:extLst>
          </p:cNvPr>
          <p:cNvSpPr txBox="1"/>
          <p:nvPr/>
        </p:nvSpPr>
        <p:spPr>
          <a:xfrm>
            <a:off x="1056502" y="6248400"/>
            <a:ext cx="5191898" cy="738664"/>
          </a:xfrm>
          <a:prstGeom prst="rect">
            <a:avLst/>
          </a:prstGeom>
          <a:noFill/>
        </p:spPr>
        <p:txBody>
          <a:bodyPr wrap="square" rtlCol="0">
            <a:spAutoFit/>
          </a:bodyPr>
          <a:lstStyle/>
          <a:p>
            <a:r>
              <a:rPr lang="en-US" sz="1200" dirty="0">
                <a:latin typeface="Arial Narrow" panose="020B0606020202030204" pitchFamily="34" charset="0"/>
              </a:rPr>
              <a:t>Please keep in mind that results are not guaranteed and will vary based on the age of the insured at purchase and the length of the claim.</a:t>
            </a:r>
          </a:p>
          <a:p>
            <a:endParaRPr lang="en-US" dirty="0"/>
          </a:p>
        </p:txBody>
      </p:sp>
      <p:sp>
        <p:nvSpPr>
          <p:cNvPr id="3" name="TextBox 2">
            <a:extLst>
              <a:ext uri="{FF2B5EF4-FFF2-40B4-BE49-F238E27FC236}">
                <a16:creationId xmlns:a16="http://schemas.microsoft.com/office/drawing/2014/main" id="{C2FADF3A-52DE-4265-B4F1-0A55C6701ECB}"/>
              </a:ext>
            </a:extLst>
          </p:cNvPr>
          <p:cNvSpPr txBox="1"/>
          <p:nvPr/>
        </p:nvSpPr>
        <p:spPr>
          <a:xfrm>
            <a:off x="152400" y="1755770"/>
            <a:ext cx="8472379" cy="400110"/>
          </a:xfrm>
          <a:prstGeom prst="rect">
            <a:avLst/>
          </a:prstGeom>
          <a:solidFill>
            <a:schemeClr val="accent1"/>
          </a:solidFill>
          <a:ln>
            <a:solidFill>
              <a:schemeClr val="tx1"/>
            </a:solidFill>
          </a:ln>
        </p:spPr>
        <p:txBody>
          <a:bodyPr wrap="square" rtlCol="0">
            <a:spAutoFit/>
          </a:bodyPr>
          <a:lstStyle/>
          <a:p>
            <a:pPr algn="ctr"/>
            <a:r>
              <a:rPr lang="en-US" sz="2000" b="1" dirty="0"/>
              <a:t>Upon death after a 6 year claim</a:t>
            </a:r>
          </a:p>
        </p:txBody>
      </p:sp>
      <p:graphicFrame>
        <p:nvGraphicFramePr>
          <p:cNvPr id="4" name="Table 3">
            <a:extLst>
              <a:ext uri="{FF2B5EF4-FFF2-40B4-BE49-F238E27FC236}">
                <a16:creationId xmlns:a16="http://schemas.microsoft.com/office/drawing/2014/main" id="{04B22E44-01F3-4D83-BD42-58BFF5DF7AFA}"/>
              </a:ext>
            </a:extLst>
          </p:cNvPr>
          <p:cNvGraphicFramePr>
            <a:graphicFrameLocks noGrp="1"/>
          </p:cNvGraphicFramePr>
          <p:nvPr/>
        </p:nvGraphicFramePr>
        <p:xfrm>
          <a:off x="152400" y="2247424"/>
          <a:ext cx="2913320" cy="3696176"/>
        </p:xfrm>
        <a:graphic>
          <a:graphicData uri="http://schemas.openxmlformats.org/drawingml/2006/table">
            <a:tbl>
              <a:tblPr firstRow="1" bandRow="1">
                <a:tableStyleId>{E8B1032C-EA38-4F05-BA0D-38AFFFC7BED3}</a:tableStyleId>
              </a:tblPr>
              <a:tblGrid>
                <a:gridCol w="2913320">
                  <a:extLst>
                    <a:ext uri="{9D8B030D-6E8A-4147-A177-3AD203B41FA5}">
                      <a16:colId xmlns:a16="http://schemas.microsoft.com/office/drawing/2014/main" val="659177787"/>
                    </a:ext>
                  </a:extLst>
                </a:gridCol>
              </a:tblGrid>
              <a:tr h="375108">
                <a:tc>
                  <a:txBody>
                    <a:bodyPr/>
                    <a:lstStyle/>
                    <a:p>
                      <a:pPr algn="ctr"/>
                      <a:r>
                        <a:rPr lang="en-US" sz="2000" dirty="0"/>
                        <a:t>Estate</a:t>
                      </a:r>
                      <a:endParaRPr lang="en-US" sz="2000" dirty="0">
                        <a:solidFill>
                          <a:schemeClr val="tx1"/>
                        </a:solidFill>
                      </a:endParaRPr>
                    </a:p>
                  </a:txBody>
                  <a:tcPr/>
                </a:tc>
                <a:extLst>
                  <a:ext uri="{0D108BD9-81ED-4DB2-BD59-A6C34878D82A}">
                    <a16:rowId xmlns:a16="http://schemas.microsoft.com/office/drawing/2014/main" val="1678662872"/>
                  </a:ext>
                </a:extLst>
              </a:tr>
              <a:tr h="605943">
                <a:tc>
                  <a:txBody>
                    <a:bodyPr/>
                    <a:lstStyle/>
                    <a:p>
                      <a:pPr marL="0" marR="0" algn="ctr">
                        <a:spcBef>
                          <a:spcPts val="0"/>
                        </a:spcBef>
                        <a:spcAft>
                          <a:spcPts val="0"/>
                        </a:spcAft>
                      </a:pPr>
                      <a:r>
                        <a:rPr lang="en-US" sz="1800" dirty="0"/>
                        <a:t>Repays principal borrowed</a:t>
                      </a:r>
                    </a:p>
                    <a:p>
                      <a:pPr marL="0" marR="0" algn="ctr">
                        <a:spcBef>
                          <a:spcPts val="0"/>
                        </a:spcBef>
                        <a:spcAft>
                          <a:spcPts val="0"/>
                        </a:spcAft>
                      </a:pPr>
                      <a:r>
                        <a:rPr lang="en-US" sz="1800" dirty="0"/>
                        <a:t>$1,080,000</a:t>
                      </a:r>
                      <a:endParaRPr lang="en-US" dirty="0"/>
                    </a:p>
                  </a:txBody>
                  <a:tcPr/>
                </a:tc>
                <a:extLst>
                  <a:ext uri="{0D108BD9-81ED-4DB2-BD59-A6C34878D82A}">
                    <a16:rowId xmlns:a16="http://schemas.microsoft.com/office/drawing/2014/main" val="4177994843"/>
                  </a:ext>
                </a:extLst>
              </a:tr>
              <a:tr h="1212056">
                <a:tc>
                  <a:txBody>
                    <a:bodyPr/>
                    <a:lstStyle/>
                    <a:p>
                      <a:pPr marL="0" marR="0" algn="ctr">
                        <a:spcBef>
                          <a:spcPts val="0"/>
                        </a:spcBef>
                        <a:spcAft>
                          <a:spcPts val="0"/>
                        </a:spcAft>
                      </a:pPr>
                      <a:r>
                        <a:rPr lang="en-US" sz="1800" dirty="0"/>
                        <a:t>Repays loan interest just</a:t>
                      </a:r>
                    </a:p>
                    <a:p>
                      <a:pPr marL="0" marR="0" algn="ctr">
                        <a:spcBef>
                          <a:spcPts val="0"/>
                        </a:spcBef>
                        <a:spcAft>
                          <a:spcPts val="0"/>
                        </a:spcAft>
                      </a:pPr>
                      <a:r>
                        <a:rPr lang="en-US" sz="1800" dirty="0"/>
                        <a:t> prior to death</a:t>
                      </a:r>
                    </a:p>
                    <a:p>
                      <a:pPr marL="0" marR="0" algn="ctr">
                        <a:spcBef>
                          <a:spcPts val="0"/>
                        </a:spcBef>
                        <a:spcAft>
                          <a:spcPts val="0"/>
                        </a:spcAft>
                      </a:pPr>
                      <a:r>
                        <a:rPr lang="en-US" sz="1800" dirty="0"/>
                        <a:t>$309,582</a:t>
                      </a:r>
                    </a:p>
                    <a:p>
                      <a:pPr algn="ctr"/>
                      <a:endParaRPr lang="en-US" dirty="0"/>
                    </a:p>
                  </a:txBody>
                  <a:tcPr anchor="ctr"/>
                </a:tc>
                <a:extLst>
                  <a:ext uri="{0D108BD9-81ED-4DB2-BD59-A6C34878D82A}">
                    <a16:rowId xmlns:a16="http://schemas.microsoft.com/office/drawing/2014/main" val="1042209875"/>
                  </a:ext>
                </a:extLst>
              </a:tr>
              <a:tr h="47777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The above funds are now removed from the estate</a:t>
                      </a:r>
                    </a:p>
                    <a:p>
                      <a:pPr algn="ctr"/>
                      <a:endParaRPr lang="en-US" dirty="0"/>
                    </a:p>
                  </a:txBody>
                  <a:tcPr anchor="ctr"/>
                </a:tc>
                <a:extLst>
                  <a:ext uri="{0D108BD9-81ED-4DB2-BD59-A6C34878D82A}">
                    <a16:rowId xmlns:a16="http://schemas.microsoft.com/office/drawing/2014/main" val="2993087356"/>
                  </a:ext>
                </a:extLst>
              </a:tr>
              <a:tr h="533400">
                <a:tc>
                  <a:txBody>
                    <a:bodyPr/>
                    <a:lstStyle/>
                    <a:p>
                      <a:endParaRPr lang="en-US" dirty="0"/>
                    </a:p>
                  </a:txBody>
                  <a:tcPr/>
                </a:tc>
                <a:extLst>
                  <a:ext uri="{0D108BD9-81ED-4DB2-BD59-A6C34878D82A}">
                    <a16:rowId xmlns:a16="http://schemas.microsoft.com/office/drawing/2014/main" val="274986119"/>
                  </a:ext>
                </a:extLst>
              </a:tr>
            </a:tbl>
          </a:graphicData>
        </a:graphic>
      </p:graphicFrame>
      <p:graphicFrame>
        <p:nvGraphicFramePr>
          <p:cNvPr id="10" name="Table 9">
            <a:extLst>
              <a:ext uri="{FF2B5EF4-FFF2-40B4-BE49-F238E27FC236}">
                <a16:creationId xmlns:a16="http://schemas.microsoft.com/office/drawing/2014/main" id="{609382BB-6F01-4998-80CA-12EE6C9D0DA3}"/>
              </a:ext>
            </a:extLst>
          </p:cNvPr>
          <p:cNvGraphicFramePr>
            <a:graphicFrameLocks noGrp="1"/>
          </p:cNvGraphicFramePr>
          <p:nvPr/>
        </p:nvGraphicFramePr>
        <p:xfrm>
          <a:off x="3163905" y="2247424"/>
          <a:ext cx="2743200" cy="3711416"/>
        </p:xfrm>
        <a:graphic>
          <a:graphicData uri="http://schemas.openxmlformats.org/drawingml/2006/table">
            <a:tbl>
              <a:tblPr firstRow="1" bandRow="1">
                <a:tableStyleId>{E8B1032C-EA38-4F05-BA0D-38AFFFC7BED3}</a:tableStyleId>
              </a:tblPr>
              <a:tblGrid>
                <a:gridCol w="2743200">
                  <a:extLst>
                    <a:ext uri="{9D8B030D-6E8A-4147-A177-3AD203B41FA5}">
                      <a16:colId xmlns:a16="http://schemas.microsoft.com/office/drawing/2014/main" val="659177787"/>
                    </a:ext>
                  </a:extLst>
                </a:gridCol>
              </a:tblGrid>
              <a:tr h="153472">
                <a:tc>
                  <a:txBody>
                    <a:bodyPr/>
                    <a:lstStyle/>
                    <a:p>
                      <a:pPr algn="ctr"/>
                      <a:r>
                        <a:rPr lang="en-US" sz="2000" dirty="0"/>
                        <a:t>Trust</a:t>
                      </a:r>
                      <a:endParaRPr lang="en-US" sz="2000" dirty="0">
                        <a:solidFill>
                          <a:schemeClr val="tx1"/>
                        </a:solidFill>
                      </a:endParaRPr>
                    </a:p>
                  </a:txBody>
                  <a:tcPr/>
                </a:tc>
                <a:extLst>
                  <a:ext uri="{0D108BD9-81ED-4DB2-BD59-A6C34878D82A}">
                    <a16:rowId xmlns:a16="http://schemas.microsoft.com/office/drawing/2014/main" val="1678662872"/>
                  </a:ext>
                </a:extLst>
              </a:tr>
              <a:tr h="632936">
                <a:tc>
                  <a:txBody>
                    <a:bodyPr/>
                    <a:lstStyle/>
                    <a:p>
                      <a:pPr marL="0" marR="0" algn="ctr">
                        <a:spcBef>
                          <a:spcPts val="0"/>
                        </a:spcBef>
                        <a:spcAft>
                          <a:spcPts val="0"/>
                        </a:spcAft>
                      </a:pPr>
                      <a:r>
                        <a:rPr lang="en-US" sz="1800" dirty="0"/>
                        <a:t>Repaid principal</a:t>
                      </a:r>
                    </a:p>
                    <a:p>
                      <a:pPr marL="0" marR="0" algn="ctr">
                        <a:spcBef>
                          <a:spcPts val="0"/>
                        </a:spcBef>
                        <a:spcAft>
                          <a:spcPts val="0"/>
                        </a:spcAft>
                      </a:pPr>
                      <a:r>
                        <a:rPr lang="en-US" sz="1800" dirty="0"/>
                        <a:t>$1,080,000</a:t>
                      </a:r>
                      <a:endParaRPr lang="en-US" sz="1800" dirty="0">
                        <a:latin typeface="Cambria"/>
                        <a:ea typeface="Cambria"/>
                        <a:cs typeface="Times New Roman"/>
                      </a:endParaRPr>
                    </a:p>
                  </a:txBody>
                  <a:tcPr marL="15087" marR="15087" marT="0" marB="0"/>
                </a:tc>
                <a:extLst>
                  <a:ext uri="{0D108BD9-81ED-4DB2-BD59-A6C34878D82A}">
                    <a16:rowId xmlns:a16="http://schemas.microsoft.com/office/drawing/2014/main" val="4177994843"/>
                  </a:ext>
                </a:extLst>
              </a:tr>
              <a:tr h="1295400">
                <a:tc>
                  <a:txBody>
                    <a:bodyPr/>
                    <a:lstStyle/>
                    <a:p>
                      <a:pPr marL="0" marR="0" algn="ctr">
                        <a:spcBef>
                          <a:spcPts val="0"/>
                        </a:spcBef>
                        <a:spcAft>
                          <a:spcPts val="0"/>
                        </a:spcAft>
                      </a:pPr>
                      <a:r>
                        <a:rPr lang="en-US" sz="1800" dirty="0"/>
                        <a:t>Repaid loan interest not </a:t>
                      </a:r>
                    </a:p>
                    <a:p>
                      <a:pPr marL="0" marR="0" algn="ctr">
                        <a:spcBef>
                          <a:spcPts val="0"/>
                        </a:spcBef>
                        <a:spcAft>
                          <a:spcPts val="0"/>
                        </a:spcAft>
                      </a:pPr>
                      <a:r>
                        <a:rPr lang="en-US" sz="1800" dirty="0"/>
                        <a:t>subject to estate tax</a:t>
                      </a:r>
                    </a:p>
                    <a:p>
                      <a:pPr marL="0" marR="0" algn="ctr">
                        <a:spcBef>
                          <a:spcPts val="0"/>
                        </a:spcBef>
                        <a:spcAft>
                          <a:spcPts val="0"/>
                        </a:spcAft>
                      </a:pPr>
                      <a:r>
                        <a:rPr lang="en-US" sz="1800" dirty="0"/>
                        <a:t>$309,582</a:t>
                      </a:r>
                      <a:endParaRPr lang="en-US" sz="1800" dirty="0">
                        <a:latin typeface="Cambria"/>
                        <a:ea typeface="Cambria"/>
                        <a:cs typeface="Times New Roman"/>
                      </a:endParaRPr>
                    </a:p>
                  </a:txBody>
                  <a:tcPr marL="15087" marR="15087" marT="0" marB="0"/>
                </a:tc>
                <a:extLst>
                  <a:ext uri="{0D108BD9-81ED-4DB2-BD59-A6C34878D82A}">
                    <a16:rowId xmlns:a16="http://schemas.microsoft.com/office/drawing/2014/main" val="1042209875"/>
                  </a:ext>
                </a:extLst>
              </a:tr>
              <a:tr h="838200">
                <a:tc>
                  <a:txBody>
                    <a:bodyPr/>
                    <a:lstStyle/>
                    <a:p>
                      <a:pPr marL="0" marR="0" algn="ctr">
                        <a:spcBef>
                          <a:spcPts val="0"/>
                        </a:spcBef>
                        <a:spcAft>
                          <a:spcPts val="0"/>
                        </a:spcAft>
                      </a:pPr>
                      <a:r>
                        <a:rPr lang="en-US" sz="1800" dirty="0"/>
                        <a:t>Guaranteed Death Benefit</a:t>
                      </a:r>
                    </a:p>
                    <a:p>
                      <a:pPr marL="0" marR="0" algn="ctr">
                        <a:spcBef>
                          <a:spcPts val="0"/>
                        </a:spcBef>
                        <a:spcAft>
                          <a:spcPts val="0"/>
                        </a:spcAft>
                      </a:pPr>
                      <a:r>
                        <a:rPr lang="en-US" sz="1800" dirty="0"/>
                        <a:t>$72,000</a:t>
                      </a:r>
                      <a:endParaRPr lang="en-US" sz="1800" dirty="0">
                        <a:latin typeface="Cambria"/>
                        <a:ea typeface="Cambria"/>
                        <a:cs typeface="Times New Roman"/>
                      </a:endParaRPr>
                    </a:p>
                  </a:txBody>
                  <a:tcPr marL="15087" marR="15087" marT="0" marB="0"/>
                </a:tc>
                <a:extLst>
                  <a:ext uri="{0D108BD9-81ED-4DB2-BD59-A6C34878D82A}">
                    <a16:rowId xmlns:a16="http://schemas.microsoft.com/office/drawing/2014/main" val="2993087356"/>
                  </a:ext>
                </a:extLst>
              </a:tr>
              <a:tr h="370840">
                <a:tc>
                  <a:txBody>
                    <a:bodyPr/>
                    <a:lstStyle/>
                    <a:p>
                      <a:pPr marL="0" marR="0" algn="ctr">
                        <a:spcBef>
                          <a:spcPts val="0"/>
                        </a:spcBef>
                        <a:spcAft>
                          <a:spcPts val="0"/>
                        </a:spcAft>
                      </a:pPr>
                      <a:r>
                        <a:rPr lang="en-US" sz="1800" b="1" u="sng" dirty="0"/>
                        <a:t>Total in Trust</a:t>
                      </a:r>
                      <a:endParaRPr lang="en-US" sz="1800" b="1" dirty="0"/>
                    </a:p>
                    <a:p>
                      <a:pPr marL="0" marR="0" algn="ctr">
                        <a:spcBef>
                          <a:spcPts val="0"/>
                        </a:spcBef>
                        <a:spcAft>
                          <a:spcPts val="0"/>
                        </a:spcAft>
                      </a:pPr>
                      <a:r>
                        <a:rPr lang="en-US" sz="1800" b="1" dirty="0"/>
                        <a:t>$1,461,582</a:t>
                      </a:r>
                      <a:endParaRPr lang="en-US" sz="1800" b="1" dirty="0">
                        <a:latin typeface="Cambria"/>
                        <a:ea typeface="Cambria"/>
                        <a:cs typeface="Times New Roman"/>
                      </a:endParaRPr>
                    </a:p>
                  </a:txBody>
                  <a:tcPr marL="15087" marR="15087" marT="0" marB="0"/>
                </a:tc>
                <a:extLst>
                  <a:ext uri="{0D108BD9-81ED-4DB2-BD59-A6C34878D82A}">
                    <a16:rowId xmlns:a16="http://schemas.microsoft.com/office/drawing/2014/main" val="274986119"/>
                  </a:ext>
                </a:extLst>
              </a:tr>
            </a:tbl>
          </a:graphicData>
        </a:graphic>
      </p:graphicFrame>
      <p:graphicFrame>
        <p:nvGraphicFramePr>
          <p:cNvPr id="14" name="Table 13">
            <a:extLst>
              <a:ext uri="{FF2B5EF4-FFF2-40B4-BE49-F238E27FC236}">
                <a16:creationId xmlns:a16="http://schemas.microsoft.com/office/drawing/2014/main" id="{D14A9598-6D13-4678-9F7E-81A6E230C75B}"/>
              </a:ext>
            </a:extLst>
          </p:cNvPr>
          <p:cNvGraphicFramePr>
            <a:graphicFrameLocks noGrp="1"/>
          </p:cNvGraphicFramePr>
          <p:nvPr/>
        </p:nvGraphicFramePr>
        <p:xfrm>
          <a:off x="6005290" y="2240836"/>
          <a:ext cx="2619489" cy="3724592"/>
        </p:xfrm>
        <a:graphic>
          <a:graphicData uri="http://schemas.openxmlformats.org/drawingml/2006/table">
            <a:tbl>
              <a:tblPr firstRow="1" bandRow="1">
                <a:tableStyleId>{E8B1032C-EA38-4F05-BA0D-38AFFFC7BED3}</a:tableStyleId>
              </a:tblPr>
              <a:tblGrid>
                <a:gridCol w="2619489">
                  <a:extLst>
                    <a:ext uri="{9D8B030D-6E8A-4147-A177-3AD203B41FA5}">
                      <a16:colId xmlns:a16="http://schemas.microsoft.com/office/drawing/2014/main" val="659177787"/>
                    </a:ext>
                  </a:extLst>
                </a:gridCol>
              </a:tblGrid>
              <a:tr h="370840">
                <a:tc>
                  <a:txBody>
                    <a:bodyPr/>
                    <a:lstStyle/>
                    <a:p>
                      <a:pPr algn="ctr"/>
                      <a:r>
                        <a:rPr lang="en-US" sz="2000" dirty="0"/>
                        <a:t>Net Policy Cost</a:t>
                      </a:r>
                      <a:endParaRPr lang="en-US" sz="2000" dirty="0">
                        <a:solidFill>
                          <a:schemeClr val="tx1"/>
                        </a:solidFill>
                      </a:endParaRPr>
                    </a:p>
                  </a:txBody>
                  <a:tcPr/>
                </a:tc>
                <a:extLst>
                  <a:ext uri="{0D108BD9-81ED-4DB2-BD59-A6C34878D82A}">
                    <a16:rowId xmlns:a16="http://schemas.microsoft.com/office/drawing/2014/main" val="1678662872"/>
                  </a:ext>
                </a:extLst>
              </a:tr>
              <a:tr h="615632">
                <a:tc>
                  <a:txBody>
                    <a:bodyPr/>
                    <a:lstStyle/>
                    <a:p>
                      <a:pPr marL="0" marR="0" algn="ctr">
                        <a:spcBef>
                          <a:spcPts val="0"/>
                        </a:spcBef>
                        <a:spcAft>
                          <a:spcPts val="0"/>
                        </a:spcAft>
                      </a:pPr>
                      <a:r>
                        <a:rPr lang="en-US" sz="1800" dirty="0">
                          <a:latin typeface="Arial"/>
                          <a:ea typeface="Cambria"/>
                          <a:cs typeface="Times New Roman"/>
                        </a:rPr>
                        <a:t>Single premium paid</a:t>
                      </a:r>
                      <a:endParaRPr lang="en-US" sz="1800" dirty="0">
                        <a:latin typeface="Cambria"/>
                        <a:ea typeface="Cambria"/>
                        <a:cs typeface="Times New Roman"/>
                      </a:endParaRPr>
                    </a:p>
                    <a:p>
                      <a:pPr marL="0" marR="0" algn="ctr">
                        <a:spcBef>
                          <a:spcPts val="0"/>
                        </a:spcBef>
                        <a:spcAft>
                          <a:spcPts val="0"/>
                        </a:spcAft>
                      </a:pPr>
                      <a:r>
                        <a:rPr lang="en-US" sz="1800" dirty="0">
                          <a:latin typeface="Arial"/>
                          <a:ea typeface="Cambria"/>
                          <a:cs typeface="Times New Roman"/>
                        </a:rPr>
                        <a:t>$182,564</a:t>
                      </a:r>
                      <a:endParaRPr lang="en-US" sz="1800" dirty="0">
                        <a:latin typeface="Cambria"/>
                        <a:ea typeface="Cambria"/>
                        <a:cs typeface="Times New Roman"/>
                      </a:endParaRPr>
                    </a:p>
                  </a:txBody>
                  <a:tcPr marL="15087" marR="15087" marT="0" marB="0"/>
                </a:tc>
                <a:extLst>
                  <a:ext uri="{0D108BD9-81ED-4DB2-BD59-A6C34878D82A}">
                    <a16:rowId xmlns:a16="http://schemas.microsoft.com/office/drawing/2014/main" val="4177994843"/>
                  </a:ext>
                </a:extLst>
              </a:tr>
              <a:tr h="370840">
                <a:tc>
                  <a:txBody>
                    <a:bodyPr/>
                    <a:lstStyle/>
                    <a:p>
                      <a:pPr marL="0" marR="0" algn="ctr">
                        <a:spcBef>
                          <a:spcPts val="0"/>
                        </a:spcBef>
                        <a:spcAft>
                          <a:spcPts val="0"/>
                        </a:spcAft>
                      </a:pPr>
                      <a:r>
                        <a:rPr lang="en-US" sz="1800" dirty="0">
                          <a:latin typeface="Arial"/>
                          <a:ea typeface="Cambria"/>
                          <a:cs typeface="Times New Roman"/>
                        </a:rPr>
                        <a:t>Minus tax savings from interest moving from estate into trust</a:t>
                      </a:r>
                      <a:endParaRPr lang="en-US" sz="1800" dirty="0">
                        <a:latin typeface="Cambria"/>
                        <a:ea typeface="Cambria"/>
                        <a:cs typeface="Times New Roman"/>
                      </a:endParaRPr>
                    </a:p>
                    <a:p>
                      <a:pPr marL="0" marR="0" algn="ctr">
                        <a:spcBef>
                          <a:spcPts val="0"/>
                        </a:spcBef>
                        <a:spcAft>
                          <a:spcPts val="0"/>
                        </a:spcAft>
                      </a:pPr>
                      <a:r>
                        <a:rPr lang="en-US" sz="1800" dirty="0">
                          <a:latin typeface="Arial"/>
                          <a:ea typeface="Cambria"/>
                          <a:cs typeface="Times New Roman"/>
                        </a:rPr>
                        <a:t>    -$123,832                   </a:t>
                      </a:r>
                      <a:r>
                        <a:rPr lang="en-US" sz="1600" dirty="0">
                          <a:latin typeface="Arial"/>
                          <a:ea typeface="Cambria"/>
                          <a:cs typeface="Times New Roman"/>
                        </a:rPr>
                        <a:t>(40% tax rate)</a:t>
                      </a:r>
                      <a:endParaRPr lang="en-US" sz="1600" dirty="0">
                        <a:latin typeface="Cambria"/>
                        <a:ea typeface="Cambria"/>
                        <a:cs typeface="Times New Roman"/>
                      </a:endParaRPr>
                    </a:p>
                  </a:txBody>
                  <a:tcPr marL="15087" marR="15087" marT="0" marB="0"/>
                </a:tc>
                <a:extLst>
                  <a:ext uri="{0D108BD9-81ED-4DB2-BD59-A6C34878D82A}">
                    <a16:rowId xmlns:a16="http://schemas.microsoft.com/office/drawing/2014/main" val="1042209875"/>
                  </a:ext>
                </a:extLst>
              </a:tr>
              <a:tr h="370840">
                <a:tc>
                  <a:txBody>
                    <a:bodyPr/>
                    <a:lstStyle/>
                    <a:p>
                      <a:pPr marL="0" marR="0" algn="ctr">
                        <a:spcBef>
                          <a:spcPts val="0"/>
                        </a:spcBef>
                        <a:spcAft>
                          <a:spcPts val="0"/>
                        </a:spcAft>
                      </a:pPr>
                      <a:r>
                        <a:rPr lang="en-US" sz="1800" dirty="0">
                          <a:latin typeface="Arial"/>
                          <a:ea typeface="Cambria"/>
                          <a:cs typeface="Times New Roman"/>
                        </a:rPr>
                        <a:t>Minus Guaranteed Death Benefit</a:t>
                      </a:r>
                      <a:endParaRPr lang="en-US" sz="1800" dirty="0">
                        <a:latin typeface="Cambria"/>
                        <a:ea typeface="Cambria"/>
                        <a:cs typeface="Times New Roman"/>
                      </a:endParaRPr>
                    </a:p>
                    <a:p>
                      <a:pPr marL="0" marR="0" algn="ctr">
                        <a:spcBef>
                          <a:spcPts val="0"/>
                        </a:spcBef>
                        <a:spcAft>
                          <a:spcPts val="0"/>
                        </a:spcAft>
                      </a:pPr>
                      <a:r>
                        <a:rPr lang="en-US" sz="1800" dirty="0">
                          <a:latin typeface="Arial"/>
                          <a:ea typeface="Cambria"/>
                          <a:cs typeface="Times New Roman"/>
                        </a:rPr>
                        <a:t>-$72,000</a:t>
                      </a:r>
                      <a:endParaRPr lang="en-US" sz="1800" dirty="0">
                        <a:latin typeface="Cambria"/>
                        <a:ea typeface="Cambria"/>
                        <a:cs typeface="Times New Roman"/>
                      </a:endParaRPr>
                    </a:p>
                  </a:txBody>
                  <a:tcPr marL="15087" marR="15087" marT="0" marB="0"/>
                </a:tc>
                <a:extLst>
                  <a:ext uri="{0D108BD9-81ED-4DB2-BD59-A6C34878D82A}">
                    <a16:rowId xmlns:a16="http://schemas.microsoft.com/office/drawing/2014/main" val="2993087356"/>
                  </a:ext>
                </a:extLst>
              </a:tr>
              <a:tr h="370840">
                <a:tc>
                  <a:txBody>
                    <a:bodyPr/>
                    <a:lstStyle/>
                    <a:p>
                      <a:pPr marL="0" marR="0" algn="ctr">
                        <a:spcBef>
                          <a:spcPts val="0"/>
                        </a:spcBef>
                        <a:spcAft>
                          <a:spcPts val="0"/>
                        </a:spcAft>
                      </a:pPr>
                      <a:r>
                        <a:rPr lang="en-US" sz="1800" b="1" u="sng" dirty="0">
                          <a:latin typeface="Arial"/>
                          <a:ea typeface="Cambria"/>
                          <a:cs typeface="Times New Roman"/>
                        </a:rPr>
                        <a:t>Net Policy Cost</a:t>
                      </a:r>
                      <a:endParaRPr lang="en-US" sz="1800" dirty="0">
                        <a:latin typeface="Cambria"/>
                        <a:ea typeface="Cambria"/>
                        <a:cs typeface="Times New Roman"/>
                      </a:endParaRPr>
                    </a:p>
                    <a:p>
                      <a:pPr marL="0" marR="0" algn="ctr">
                        <a:spcBef>
                          <a:spcPts val="0"/>
                        </a:spcBef>
                        <a:spcAft>
                          <a:spcPts val="0"/>
                        </a:spcAft>
                      </a:pPr>
                      <a:r>
                        <a:rPr lang="en-US" sz="1800" b="1" dirty="0">
                          <a:latin typeface="Arial"/>
                          <a:ea typeface="Cambria"/>
                          <a:cs typeface="Times New Roman"/>
                        </a:rPr>
                        <a:t>$0</a:t>
                      </a:r>
                      <a:endParaRPr lang="en-US" sz="1800" dirty="0">
                        <a:latin typeface="Cambria"/>
                        <a:ea typeface="Cambria"/>
                        <a:cs typeface="Times New Roman"/>
                      </a:endParaRPr>
                    </a:p>
                  </a:txBody>
                  <a:tcPr marL="15087" marR="15087" marT="0" marB="0"/>
                </a:tc>
                <a:extLst>
                  <a:ext uri="{0D108BD9-81ED-4DB2-BD59-A6C34878D82A}">
                    <a16:rowId xmlns:a16="http://schemas.microsoft.com/office/drawing/2014/main" val="274986119"/>
                  </a:ext>
                </a:extLst>
              </a:tr>
            </a:tbl>
          </a:graphicData>
        </a:graphic>
      </p:graphicFrame>
    </p:spTree>
    <p:extLst>
      <p:ext uri="{BB962C8B-B14F-4D97-AF65-F5344CB8AC3E}">
        <p14:creationId xmlns:p14="http://schemas.microsoft.com/office/powerpoint/2010/main" val="47115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0877-7332-4DDD-9369-FDE4A8E36312}"/>
              </a:ext>
            </a:extLst>
          </p:cNvPr>
          <p:cNvSpPr>
            <a:spLocks noGrp="1"/>
          </p:cNvSpPr>
          <p:nvPr>
            <p:ph type="body" sz="quarter" idx="11"/>
          </p:nvPr>
        </p:nvSpPr>
        <p:spPr/>
        <p:txBody>
          <a:bodyPr/>
          <a:lstStyle/>
          <a:p>
            <a:r>
              <a:rPr lang="en-US" dirty="0"/>
              <a:t>NFM-16147AO.4 (11/20)</a:t>
            </a:r>
          </a:p>
        </p:txBody>
      </p:sp>
      <p:sp>
        <p:nvSpPr>
          <p:cNvPr id="4" name="TextBox 3">
            <a:extLst>
              <a:ext uri="{FF2B5EF4-FFF2-40B4-BE49-F238E27FC236}">
                <a16:creationId xmlns:a16="http://schemas.microsoft.com/office/drawing/2014/main" id="{7F1EA579-1C09-42F6-B26F-483464A17BE9}"/>
              </a:ext>
            </a:extLst>
          </p:cNvPr>
          <p:cNvSpPr txBox="1"/>
          <p:nvPr/>
        </p:nvSpPr>
        <p:spPr>
          <a:xfrm>
            <a:off x="3048000" y="5943600"/>
            <a:ext cx="3048000" cy="253916"/>
          </a:xfrm>
          <a:prstGeom prst="rect">
            <a:avLst/>
          </a:prstGeom>
          <a:noFill/>
        </p:spPr>
        <p:txBody>
          <a:bodyPr wrap="square" rtlCol="0">
            <a:spAutoFit/>
          </a:bodyPr>
          <a:lstStyle/>
          <a:p>
            <a:pPr algn="ctr"/>
            <a:r>
              <a:rPr lang="en-US" sz="1050" dirty="0">
                <a:solidFill>
                  <a:schemeClr val="bg1"/>
                </a:solidFill>
              </a:rPr>
              <a:t>FOR FINANCIAL PROFESSIONAL USE ONLY</a:t>
            </a:r>
            <a:endParaRPr lang="en-US" sz="1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9"/>
          <p:cNvSpPr>
            <a:spLocks noGrp="1"/>
          </p:cNvSpPr>
          <p:nvPr>
            <p:ph type="title" idx="4294967295"/>
          </p:nvPr>
        </p:nvSpPr>
        <p:spPr bwMode="auto">
          <a:xfrm>
            <a:off x="0" y="107156"/>
            <a:ext cx="9220200" cy="715963"/>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en-US" dirty="0">
                <a:solidFill>
                  <a:schemeClr val="accent5">
                    <a:lumMod val="25000"/>
                  </a:schemeClr>
                </a:solidFill>
                <a:ea typeface="ＭＳ Ｐゴシック" pitchFamily="34" charset="-128"/>
              </a:rPr>
              <a:t>Long-term care solutions…….</a:t>
            </a:r>
          </a:p>
        </p:txBody>
      </p:sp>
      <p:sp>
        <p:nvSpPr>
          <p:cNvPr id="9" name="Rectangle 3"/>
          <p:cNvSpPr txBox="1">
            <a:spLocks noChangeArrowheads="1"/>
          </p:cNvSpPr>
          <p:nvPr/>
        </p:nvSpPr>
        <p:spPr>
          <a:xfrm>
            <a:off x="381000" y="1371600"/>
            <a:ext cx="8153400" cy="4800600"/>
          </a:xfrm>
          <a:prstGeom prst="rect">
            <a:avLst/>
          </a:prstGeom>
        </p:spPr>
        <p:txBody>
          <a:bodyPr/>
          <a:lstStyle/>
          <a:p>
            <a:pPr marL="342900" indent="-342900" eaLnBrk="0" hangingPunct="0">
              <a:spcBef>
                <a:spcPct val="20000"/>
              </a:spcBef>
              <a:buFontTx/>
              <a:buChar char="•"/>
              <a:defRPr/>
            </a:pPr>
            <a:r>
              <a:rPr lang="en-US" sz="2700" kern="0" dirty="0">
                <a:solidFill>
                  <a:schemeClr val="tx1">
                    <a:lumMod val="95000"/>
                    <a:lumOff val="5000"/>
                  </a:schemeClr>
                </a:solidFill>
                <a:latin typeface="+mn-lt"/>
                <a:ea typeface="ＭＳ Ｐゴシック" charset="-128"/>
                <a:cs typeface="ＭＳ Ｐゴシック" charset="-128"/>
              </a:rPr>
              <a:t>LTC coverage helps preserve income and assets</a:t>
            </a:r>
          </a:p>
          <a:p>
            <a:pPr marL="742950" lvl="1" indent="-285750" eaLnBrk="0" hangingPunct="0">
              <a:spcBef>
                <a:spcPct val="20000"/>
              </a:spcBef>
              <a:buFontTx/>
              <a:buChar char="–"/>
              <a:defRPr/>
            </a:pPr>
            <a:r>
              <a:rPr lang="en-US" sz="2000" kern="0" dirty="0">
                <a:latin typeface="+mn-lt"/>
                <a:ea typeface="ＭＳ Ｐゴシック" charset="-128"/>
              </a:rPr>
              <a:t>Spares healthy spouse from loss of lifestyle/financially</a:t>
            </a:r>
          </a:p>
          <a:p>
            <a:pPr marL="742950" lvl="1" indent="-285750" eaLnBrk="0" hangingPunct="0">
              <a:spcBef>
                <a:spcPct val="20000"/>
              </a:spcBef>
              <a:buFontTx/>
              <a:buChar char="–"/>
              <a:defRPr/>
            </a:pPr>
            <a:r>
              <a:rPr lang="en-US" sz="2000" kern="0" dirty="0">
                <a:latin typeface="+mn-lt"/>
                <a:ea typeface="ＭＳ Ｐゴシック" charset="-128"/>
              </a:rPr>
              <a:t>Helps preserve retirement income and financial legacy for heirs</a:t>
            </a:r>
          </a:p>
          <a:p>
            <a:pPr marL="342900" indent="-342900" eaLnBrk="0" hangingPunct="0">
              <a:spcBef>
                <a:spcPct val="20000"/>
              </a:spcBef>
              <a:buFontTx/>
              <a:buChar char="•"/>
              <a:defRPr/>
            </a:pPr>
            <a:r>
              <a:rPr lang="en-US" sz="2700" kern="0" dirty="0">
                <a:solidFill>
                  <a:schemeClr val="tx1">
                    <a:lumMod val="95000"/>
                    <a:lumOff val="5000"/>
                  </a:schemeClr>
                </a:solidFill>
                <a:latin typeface="+mn-lt"/>
                <a:ea typeface="ＭＳ Ｐゴシック" charset="-128"/>
                <a:cs typeface="ＭＳ Ｐゴシック" charset="-128"/>
              </a:rPr>
              <a:t>Among the numerous solutions available today</a:t>
            </a:r>
          </a:p>
          <a:p>
            <a:pPr marL="742950" lvl="1" indent="-285750" eaLnBrk="0" hangingPunct="0">
              <a:spcBef>
                <a:spcPct val="20000"/>
              </a:spcBef>
              <a:buFontTx/>
              <a:buChar char="–"/>
              <a:defRPr/>
            </a:pPr>
            <a:r>
              <a:rPr lang="en-US" sz="2400" b="1" kern="0" dirty="0">
                <a:solidFill>
                  <a:srgbClr val="0070C0"/>
                </a:solidFill>
                <a:latin typeface="+mn-lt"/>
                <a:ea typeface="ＭＳ Ｐゴシック" charset="-128"/>
              </a:rPr>
              <a:t>Traditional</a:t>
            </a:r>
            <a:r>
              <a:rPr lang="en-US" sz="2400" b="1" kern="0" dirty="0">
                <a:solidFill>
                  <a:srgbClr val="D8580A"/>
                </a:solidFill>
                <a:latin typeface="+mn-lt"/>
                <a:ea typeface="ＭＳ Ｐゴシック" charset="-128"/>
              </a:rPr>
              <a:t> </a:t>
            </a:r>
            <a:r>
              <a:rPr lang="en-US" sz="2400" kern="0" dirty="0">
                <a:latin typeface="+mn-lt"/>
                <a:ea typeface="ＭＳ Ｐゴシック" charset="-128"/>
              </a:rPr>
              <a:t>long-term care policy</a:t>
            </a:r>
          </a:p>
          <a:p>
            <a:pPr marL="742950" lvl="1" indent="-285750" eaLnBrk="0" hangingPunct="0">
              <a:spcBef>
                <a:spcPct val="20000"/>
              </a:spcBef>
              <a:buFontTx/>
              <a:buChar char="–"/>
              <a:defRPr/>
            </a:pPr>
            <a:r>
              <a:rPr lang="en-US" sz="2400" kern="0" dirty="0">
                <a:latin typeface="+mn-lt"/>
                <a:ea typeface="ＭＳ Ｐゴシック" charset="-128"/>
              </a:rPr>
              <a:t>Life insurance with </a:t>
            </a:r>
            <a:r>
              <a:rPr lang="en-US" sz="2400" b="1" kern="0" dirty="0">
                <a:solidFill>
                  <a:srgbClr val="7030A0"/>
                </a:solidFill>
                <a:latin typeface="+mn-lt"/>
                <a:ea typeface="ＭＳ Ｐゴシック" charset="-128"/>
              </a:rPr>
              <a:t>long-term care rider</a:t>
            </a:r>
          </a:p>
          <a:p>
            <a:pPr marL="1200150" lvl="2" indent="-285750" eaLnBrk="0" hangingPunct="0">
              <a:spcBef>
                <a:spcPct val="20000"/>
              </a:spcBef>
              <a:buFont typeface="Wingdings" pitchFamily="2" charset="2"/>
              <a:buChar char="§"/>
              <a:defRPr/>
            </a:pPr>
            <a:r>
              <a:rPr lang="en-US" sz="2000" kern="0" dirty="0">
                <a:solidFill>
                  <a:srgbClr val="000000"/>
                </a:solidFill>
                <a:latin typeface="+mn-lt"/>
                <a:ea typeface="ＭＳ Ｐゴシック" charset="-128"/>
              </a:rPr>
              <a:t>Living benefit</a:t>
            </a:r>
          </a:p>
          <a:p>
            <a:pPr marL="742950" lvl="1" indent="-285750" eaLnBrk="0" hangingPunct="0">
              <a:spcBef>
                <a:spcPct val="20000"/>
              </a:spcBef>
              <a:buFontTx/>
              <a:buChar char="–"/>
              <a:defRPr/>
            </a:pPr>
            <a:r>
              <a:rPr lang="en-US" sz="2400" b="1" kern="0" dirty="0">
                <a:solidFill>
                  <a:srgbClr val="007A37"/>
                </a:solidFill>
                <a:ea typeface="ＭＳ Ｐゴシック" charset="-128"/>
              </a:rPr>
              <a:t>Long-term care </a:t>
            </a:r>
            <a:r>
              <a:rPr lang="en-US" sz="2400" kern="0" dirty="0">
                <a:ea typeface="ＭＳ Ｐゴシック" charset="-128"/>
              </a:rPr>
              <a:t>with life insurance </a:t>
            </a:r>
          </a:p>
          <a:p>
            <a:pPr marL="1200150" lvl="2" indent="-285750" eaLnBrk="0" hangingPunct="0">
              <a:spcBef>
                <a:spcPct val="20000"/>
              </a:spcBef>
              <a:buFont typeface="Wingdings" pitchFamily="2" charset="2"/>
              <a:buChar char="§"/>
              <a:defRPr/>
            </a:pPr>
            <a:r>
              <a:rPr lang="en-US" sz="2000" kern="0" dirty="0">
                <a:solidFill>
                  <a:srgbClr val="000000"/>
                </a:solidFill>
                <a:ea typeface="ＭＳ Ｐゴシック" charset="-128"/>
              </a:rPr>
              <a:t>Linked benefit</a:t>
            </a:r>
          </a:p>
        </p:txBody>
      </p:sp>
      <p:cxnSp>
        <p:nvCxnSpPr>
          <p:cNvPr id="10" name="Straight Connector 9"/>
          <p:cNvCxnSpPr/>
          <p:nvPr/>
        </p:nvCxnSpPr>
        <p:spPr>
          <a:xfrm>
            <a:off x="228600" y="9906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9"/>
          <p:cNvSpPr>
            <a:spLocks noGrp="1"/>
          </p:cNvSpPr>
          <p:nvPr>
            <p:ph type="title" idx="4294967295"/>
          </p:nvPr>
        </p:nvSpPr>
        <p:spPr bwMode="auto">
          <a:xfrm>
            <a:off x="-1066800" y="308603"/>
            <a:ext cx="10668000" cy="715963"/>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en-US" dirty="0">
                <a:solidFill>
                  <a:schemeClr val="accent5">
                    <a:lumMod val="25000"/>
                  </a:schemeClr>
                </a:solidFill>
                <a:ea typeface="ＭＳ Ｐゴシック" pitchFamily="34" charset="-128"/>
              </a:rPr>
              <a:t>Traditional LTC Insurance ……..</a:t>
            </a:r>
          </a:p>
        </p:txBody>
      </p:sp>
      <p:grpSp>
        <p:nvGrpSpPr>
          <p:cNvPr id="14" name="Group 14"/>
          <p:cNvGrpSpPr>
            <a:grpSpLocks/>
          </p:cNvGrpSpPr>
          <p:nvPr/>
        </p:nvGrpSpPr>
        <p:grpSpPr bwMode="auto">
          <a:xfrm>
            <a:off x="6019799" y="1649761"/>
            <a:ext cx="2514601" cy="4141438"/>
            <a:chOff x="3057000" y="1587052"/>
            <a:chExt cx="2514600" cy="4141440"/>
          </a:xfrm>
        </p:grpSpPr>
        <p:sp>
          <p:nvSpPr>
            <p:cNvPr id="15" name="Content Placeholder 6"/>
            <p:cNvSpPr txBox="1">
              <a:spLocks/>
            </p:cNvSpPr>
            <p:nvPr/>
          </p:nvSpPr>
          <p:spPr bwMode="auto">
            <a:xfrm>
              <a:off x="3437777" y="1587052"/>
              <a:ext cx="1752600" cy="838200"/>
            </a:xfrm>
            <a:prstGeom prst="plaque">
              <a:avLst/>
            </a:prstGeom>
            <a:solidFill>
              <a:schemeClr val="accent1">
                <a:lumMod val="90000"/>
              </a:schemeClr>
            </a:solidFill>
            <a:ln w="9525" cap="flat" cmpd="sng" algn="ctr">
              <a:solidFill>
                <a:schemeClr val="accent2"/>
              </a:solidFill>
              <a:prstDash val="solid"/>
              <a:miter lim="800000"/>
              <a:headEnd/>
              <a:tailEnd/>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lgn="ctr">
                <a:spcBef>
                  <a:spcPct val="20000"/>
                </a:spcBef>
                <a:defRPr/>
              </a:pPr>
              <a:r>
                <a:rPr lang="en-US" sz="2400" b="1" dirty="0">
                  <a:solidFill>
                    <a:schemeClr val="tx1">
                      <a:lumMod val="75000"/>
                      <a:lumOff val="25000"/>
                    </a:schemeClr>
                  </a:solidFill>
                </a:rPr>
                <a:t>Premium</a:t>
              </a:r>
            </a:p>
          </p:txBody>
        </p:sp>
        <p:sp>
          <p:nvSpPr>
            <p:cNvPr id="18" name="Right Arrow 17"/>
            <p:cNvSpPr/>
            <p:nvPr/>
          </p:nvSpPr>
          <p:spPr bwMode="auto">
            <a:xfrm rot="5400000">
              <a:off x="4009277" y="2717465"/>
              <a:ext cx="609600" cy="395288"/>
            </a:xfrm>
            <a:prstGeom prst="rightArrow">
              <a:avLst>
                <a:gd name="adj1" fmla="val 60000"/>
                <a:gd name="adj2" fmla="val 50000"/>
              </a:avLst>
            </a:prstGeom>
            <a:solidFill>
              <a:srgbClr val="00B050"/>
            </a:solidFill>
            <a:ln>
              <a:solidFill>
                <a:schemeClr val="accent2"/>
              </a:solidFill>
            </a:ln>
          </p:spPr>
          <p:style>
            <a:lnRef idx="0">
              <a:schemeClr val="lt1">
                <a:hueOff val="0"/>
                <a:satOff val="0"/>
                <a:lumOff val="0"/>
                <a:alphaOff val="0"/>
              </a:schemeClr>
            </a:lnRef>
            <a:fillRef idx="3">
              <a:schemeClr val="accent5">
                <a:hueOff val="-6785494"/>
                <a:satOff val="-10019"/>
                <a:lumOff val="589"/>
                <a:alphaOff val="0"/>
              </a:schemeClr>
            </a:fillRef>
            <a:effectRef idx="3">
              <a:schemeClr val="accent5">
                <a:hueOff val="-6785494"/>
                <a:satOff val="-10019"/>
                <a:lumOff val="589"/>
                <a:alphaOff val="0"/>
              </a:schemeClr>
            </a:effectRef>
            <a:fontRef idx="minor">
              <a:schemeClr val="lt1"/>
            </a:fontRef>
          </p:style>
        </p:sp>
        <p:sp>
          <p:nvSpPr>
            <p:cNvPr id="17" name="Oval 16"/>
            <p:cNvSpPr/>
            <p:nvPr/>
          </p:nvSpPr>
          <p:spPr>
            <a:xfrm>
              <a:off x="3057000" y="3366291"/>
              <a:ext cx="2514600" cy="2362201"/>
            </a:xfrm>
            <a:prstGeom prst="ellipse">
              <a:avLst/>
            </a:prstGeom>
            <a:solidFill>
              <a:srgbClr val="9E5ECE"/>
            </a:solidFill>
            <a:ln>
              <a:solidFill>
                <a:schemeClr val="accent2"/>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lstStyle/>
            <a:p>
              <a:pPr algn="ctr">
                <a:defRPr/>
              </a:pPr>
              <a:r>
                <a:rPr lang="en-US" sz="3600" b="1" dirty="0">
                  <a:solidFill>
                    <a:schemeClr val="tx1"/>
                  </a:solidFill>
                </a:rPr>
                <a:t>LTC</a:t>
              </a:r>
            </a:p>
            <a:p>
              <a:pPr algn="ctr">
                <a:defRPr/>
              </a:pPr>
              <a:r>
                <a:rPr lang="en-US" sz="3600" b="1" dirty="0">
                  <a:solidFill>
                    <a:schemeClr val="tx1"/>
                  </a:solidFill>
                </a:rPr>
                <a:t>only</a:t>
              </a:r>
            </a:p>
          </p:txBody>
        </p:sp>
      </p:grpSp>
      <p:sp>
        <p:nvSpPr>
          <p:cNvPr id="20" name="Rectangle 3"/>
          <p:cNvSpPr txBox="1">
            <a:spLocks noChangeArrowheads="1"/>
          </p:cNvSpPr>
          <p:nvPr/>
        </p:nvSpPr>
        <p:spPr>
          <a:xfrm>
            <a:off x="152399" y="1455738"/>
            <a:ext cx="5867400" cy="4038600"/>
          </a:xfrm>
          <a:prstGeom prst="rect">
            <a:avLst/>
          </a:prstGeom>
        </p:spPr>
        <p:txBody>
          <a:bodyPr/>
          <a:lstStyle/>
          <a:p>
            <a:pPr>
              <a:buFont typeface="Arial" pitchFamily="34" charset="0"/>
              <a:buChar char="•"/>
              <a:defRPr/>
            </a:pPr>
            <a:r>
              <a:rPr lang="en-US" sz="2000" dirty="0">
                <a:ea typeface="ＭＳ Ｐゴシック" charset="-128"/>
              </a:rPr>
              <a:t> The most economical solution in general</a:t>
            </a:r>
          </a:p>
          <a:p>
            <a:pPr>
              <a:buFont typeface="Arial" pitchFamily="34" charset="0"/>
              <a:buChar char="•"/>
              <a:defRPr/>
            </a:pPr>
            <a:r>
              <a:rPr lang="en-US" sz="2000" dirty="0">
                <a:ea typeface="ＭＳ Ｐゴシック" charset="-128"/>
              </a:rPr>
              <a:t> Covers long-term care only</a:t>
            </a:r>
          </a:p>
          <a:p>
            <a:pPr>
              <a:spcBef>
                <a:spcPts val="38"/>
              </a:spcBef>
              <a:buFont typeface="Arial" pitchFamily="34" charset="0"/>
              <a:buChar char="•"/>
              <a:defRPr/>
            </a:pPr>
            <a:r>
              <a:rPr lang="en-US" sz="2000" dirty="0">
                <a:ea typeface="ＭＳ Ｐゴシック" charset="-128"/>
              </a:rPr>
              <a:t> State Partnership policies available</a:t>
            </a:r>
          </a:p>
          <a:p>
            <a:pPr>
              <a:spcBef>
                <a:spcPts val="75"/>
              </a:spcBef>
              <a:buFont typeface="Arial" pitchFamily="34" charset="0"/>
              <a:buChar char="•"/>
              <a:defRPr/>
            </a:pPr>
            <a:r>
              <a:rPr lang="en-US" sz="2000" dirty="0">
                <a:ea typeface="ＭＳ Ｐゴシック" charset="-128"/>
              </a:rPr>
              <a:t> Most flexible and customizable of the plans</a:t>
            </a:r>
          </a:p>
          <a:p>
            <a:pPr>
              <a:buFont typeface="Arial" pitchFamily="34" charset="0"/>
              <a:buChar char="•"/>
              <a:defRPr/>
            </a:pPr>
            <a:r>
              <a:rPr lang="en-US" sz="2000" dirty="0">
                <a:ea typeface="ＭＳ Ｐゴシック" charset="-128"/>
              </a:rPr>
              <a:t> Cost-of-living adjustment</a:t>
            </a:r>
          </a:p>
          <a:p>
            <a:pPr marL="800100" lvl="1" indent="-342900">
              <a:buFont typeface="Arial" panose="020B0604020202020204" pitchFamily="34" charset="0"/>
              <a:buChar char="̶"/>
              <a:defRPr/>
            </a:pPr>
            <a:r>
              <a:rPr lang="en-US" sz="2000" dirty="0">
                <a:ea typeface="ＭＳ Ｐゴシック" charset="-128"/>
              </a:rPr>
              <a:t>3% to 5%, or CPI</a:t>
            </a:r>
          </a:p>
          <a:p>
            <a:pPr>
              <a:buFont typeface="Arial" pitchFamily="34" charset="0"/>
              <a:buChar char="•"/>
              <a:defRPr/>
            </a:pPr>
            <a:r>
              <a:rPr lang="en-US" sz="2000" dirty="0">
                <a:ea typeface="ＭＳ Ｐゴシック" charset="-128"/>
              </a:rPr>
              <a:t> Indemnity and Reimbursement plans available</a:t>
            </a:r>
          </a:p>
          <a:p>
            <a:pPr>
              <a:buFont typeface="Arial" pitchFamily="34" charset="0"/>
              <a:buChar char="•"/>
              <a:defRPr/>
            </a:pPr>
            <a:r>
              <a:rPr lang="en-US" sz="2000" dirty="0"/>
              <a:t> Purchases most LTC, possible loss of premiums</a:t>
            </a:r>
          </a:p>
          <a:p>
            <a:pPr>
              <a:buFont typeface="Arial" pitchFamily="34" charset="0"/>
              <a:buChar char="•"/>
              <a:defRPr/>
            </a:pPr>
            <a:r>
              <a:rPr lang="en-US" sz="2000" dirty="0"/>
              <a:t> Premiums not guaranteed</a:t>
            </a:r>
          </a:p>
          <a:p>
            <a:pPr>
              <a:buFont typeface="Arial" pitchFamily="34" charset="0"/>
              <a:buChar char="•"/>
              <a:defRPr/>
            </a:pPr>
            <a:r>
              <a:rPr lang="en-US" sz="2000" dirty="0"/>
              <a:t> Life pay premiums often the only option</a:t>
            </a:r>
            <a:endParaRPr lang="en-US" dirty="0">
              <a:solidFill>
                <a:srgbClr val="803406"/>
              </a:solidFill>
            </a:endParaRPr>
          </a:p>
          <a:p>
            <a:pPr lvl="1">
              <a:defRPr/>
            </a:pPr>
            <a:r>
              <a:rPr lang="en-US" dirty="0">
                <a:solidFill>
                  <a:srgbClr val="803406"/>
                </a:solidFill>
              </a:rPr>
              <a:t> </a:t>
            </a:r>
          </a:p>
          <a:p>
            <a:pPr>
              <a:defRPr/>
            </a:pPr>
            <a:endParaRPr lang="en-US" sz="2000" dirty="0">
              <a:solidFill>
                <a:srgbClr val="3F280D"/>
              </a:solidFill>
              <a:ea typeface="ＭＳ Ｐゴシック" charset="-128"/>
            </a:endParaRPr>
          </a:p>
          <a:p>
            <a:pPr marL="342900" indent="-342900" eaLnBrk="0" hangingPunct="0">
              <a:spcBef>
                <a:spcPct val="20000"/>
              </a:spcBef>
              <a:buFontTx/>
              <a:buChar char="•"/>
              <a:defRPr/>
            </a:pPr>
            <a:endParaRPr lang="en-US" sz="2000" kern="0" dirty="0">
              <a:solidFill>
                <a:srgbClr val="803406"/>
              </a:solidFill>
              <a:latin typeface="+mn-lt"/>
              <a:ea typeface="ＭＳ Ｐゴシック" charset="-128"/>
              <a:cs typeface="ＭＳ Ｐゴシック" charset="-128"/>
            </a:endParaRPr>
          </a:p>
        </p:txBody>
      </p:sp>
      <p:cxnSp>
        <p:nvCxnSpPr>
          <p:cNvPr id="21" name="Straight Connector 20"/>
          <p:cNvCxnSpPr/>
          <p:nvPr/>
        </p:nvCxnSpPr>
        <p:spPr>
          <a:xfrm>
            <a:off x="228600" y="9906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13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Content Placeholder 9"/>
          <p:cNvSpPr txBox="1">
            <a:spLocks noGrp="1"/>
          </p:cNvSpPr>
          <p:nvPr>
            <p:ph idx="4294967295"/>
          </p:nvPr>
        </p:nvSpPr>
        <p:spPr bwMode="auto">
          <a:xfrm>
            <a:off x="284922" y="1464274"/>
            <a:ext cx="7648575" cy="3505200"/>
          </a:xfrm>
          <a:prstGeom prst="rect">
            <a:avLst/>
          </a:prstGeom>
          <a:noFill/>
          <a:ln w="9525">
            <a:noFill/>
            <a:miter lim="800000"/>
            <a:headEnd/>
            <a:tailEnd/>
          </a:ln>
        </p:spPr>
        <p:txBody>
          <a:bodyPr>
            <a:normAutofit fontScale="92500" lnSpcReduction="10000"/>
          </a:bodyPr>
          <a:lstStyle/>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Life insurance need – legacy/protection</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LTC with a return to someone</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Premiums, LTC/DB can be guaranteed*</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Variety of premium schedules</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Variety of base insurance products</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Substantial death benefit leverage</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Guaranteed minimum death benefit</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Little customization </a:t>
            </a:r>
          </a:p>
          <a:p>
            <a:pPr marL="342900" indent="-342900" eaLnBrk="0" hangingPunct="0">
              <a:spcBef>
                <a:spcPct val="20000"/>
              </a:spcBef>
              <a:buFont typeface="Arial" charset="0"/>
              <a:buChar char="•"/>
              <a:defRPr/>
            </a:pPr>
            <a:r>
              <a:rPr lang="en-US" sz="2000" dirty="0">
                <a:solidFill>
                  <a:schemeClr val="tx1"/>
                </a:solidFill>
                <a:latin typeface="+mn-lt"/>
                <a:cs typeface="ＭＳ Ｐゴシック" charset="0"/>
              </a:rPr>
              <a:t>Generally, the least LTC coverage</a:t>
            </a:r>
          </a:p>
          <a:p>
            <a:pPr marL="742950" lvl="1" indent="-285750" eaLnBrk="0" hangingPunct="0">
              <a:spcBef>
                <a:spcPct val="20000"/>
              </a:spcBef>
              <a:defRPr/>
            </a:pPr>
            <a:endParaRPr lang="en-US" sz="1000" dirty="0">
              <a:solidFill>
                <a:schemeClr val="tx1"/>
              </a:solidFill>
              <a:latin typeface="+mn-lt"/>
            </a:endParaRPr>
          </a:p>
          <a:p>
            <a:pPr marL="0" lvl="1" indent="-285750" eaLnBrk="0" hangingPunct="0">
              <a:lnSpc>
                <a:spcPct val="110000"/>
              </a:lnSpc>
              <a:spcBef>
                <a:spcPts val="0"/>
              </a:spcBef>
              <a:defRPr/>
            </a:pPr>
            <a:r>
              <a:rPr lang="en-US" sz="1400" dirty="0">
                <a:solidFill>
                  <a:schemeClr val="tx1"/>
                </a:solidFill>
                <a:latin typeface="+mn-lt"/>
              </a:rPr>
              <a:t>  *Assuming no loans or withdrawals were taken from the policy</a:t>
            </a:r>
          </a:p>
          <a:p>
            <a:pPr marL="342900" indent="-342900" eaLnBrk="0" hangingPunct="0">
              <a:spcBef>
                <a:spcPct val="20000"/>
              </a:spcBef>
              <a:defRPr/>
            </a:pPr>
            <a:endParaRPr lang="en-US" sz="1400" dirty="0">
              <a:solidFill>
                <a:schemeClr val="tx1"/>
              </a:solidFill>
              <a:latin typeface="+mn-lt"/>
              <a:cs typeface="ＭＳ Ｐゴシック" charset="0"/>
            </a:endParaRPr>
          </a:p>
        </p:txBody>
      </p:sp>
      <p:sp>
        <p:nvSpPr>
          <p:cNvPr id="14" name="Title 9"/>
          <p:cNvSpPr>
            <a:spLocks noGrp="1"/>
          </p:cNvSpPr>
          <p:nvPr>
            <p:ph type="title" idx="4294967295"/>
          </p:nvPr>
        </p:nvSpPr>
        <p:spPr bwMode="auto">
          <a:xfrm>
            <a:off x="-773974" y="188104"/>
            <a:ext cx="10287000" cy="715962"/>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en-US" dirty="0">
                <a:solidFill>
                  <a:schemeClr val="tx1"/>
                </a:solidFill>
                <a:ea typeface="ＭＳ Ｐゴシック" pitchFamily="34" charset="-128"/>
              </a:rPr>
              <a:t>Life Insurance with LTC Rider…</a:t>
            </a:r>
          </a:p>
        </p:txBody>
      </p:sp>
      <p:cxnSp>
        <p:nvCxnSpPr>
          <p:cNvPr id="15" name="Straight Connector 14"/>
          <p:cNvCxnSpPr/>
          <p:nvPr/>
        </p:nvCxnSpPr>
        <p:spPr>
          <a:xfrm>
            <a:off x="330926" y="948916"/>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grpSp>
        <p:nvGrpSpPr>
          <p:cNvPr id="16" name="Group 5"/>
          <p:cNvGrpSpPr>
            <a:grpSpLocks/>
          </p:cNvGrpSpPr>
          <p:nvPr/>
        </p:nvGrpSpPr>
        <p:grpSpPr bwMode="auto">
          <a:xfrm>
            <a:off x="5105400" y="1434353"/>
            <a:ext cx="3581400" cy="4363577"/>
            <a:chOff x="5927723" y="5096061"/>
            <a:chExt cx="3581400" cy="4363577"/>
          </a:xfrm>
        </p:grpSpPr>
        <p:sp>
          <p:nvSpPr>
            <p:cNvPr id="17" name="Flowchart: Preparation 16"/>
            <p:cNvSpPr/>
            <p:nvPr/>
          </p:nvSpPr>
          <p:spPr>
            <a:xfrm>
              <a:off x="6553200" y="5096061"/>
              <a:ext cx="2286000" cy="762000"/>
            </a:xfrm>
            <a:prstGeom prst="flowChartPreparation">
              <a:avLst/>
            </a:prstGeom>
            <a:solidFill>
              <a:schemeClr val="accent5">
                <a:lumMod val="50000"/>
              </a:schemeClr>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latin typeface="Perpetua" pitchFamily="18" charset="0"/>
                </a:rPr>
                <a:t>Premium</a:t>
              </a:r>
            </a:p>
          </p:txBody>
        </p:sp>
        <p:sp>
          <p:nvSpPr>
            <p:cNvPr id="18" name="Rounded Rectangle 17"/>
            <p:cNvSpPr/>
            <p:nvPr/>
          </p:nvSpPr>
          <p:spPr>
            <a:xfrm>
              <a:off x="5927723" y="6644063"/>
              <a:ext cx="3581400" cy="1143000"/>
            </a:xfrm>
            <a:prstGeom prst="roundRect">
              <a:avLst/>
            </a:prstGeom>
            <a:solidFill>
              <a:srgbClr val="FFFF99"/>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400"/>
                </a:lnSpc>
                <a:defRPr/>
              </a:pPr>
              <a:r>
                <a:rPr lang="en-US" sz="2800" b="1" dirty="0">
                  <a:solidFill>
                    <a:schemeClr val="tx1"/>
                  </a:solidFill>
                  <a:latin typeface="Perpetua" pitchFamily="18" charset="0"/>
                </a:rPr>
                <a:t>Death Benefit</a:t>
              </a:r>
            </a:p>
            <a:p>
              <a:pPr algn="ctr">
                <a:lnSpc>
                  <a:spcPts val="2400"/>
                </a:lnSpc>
                <a:defRPr/>
              </a:pPr>
              <a:r>
                <a:rPr lang="en-US" sz="2800" dirty="0">
                  <a:solidFill>
                    <a:schemeClr val="tx1"/>
                  </a:solidFill>
                  <a:latin typeface="Perpetua" pitchFamily="18" charset="0"/>
                </a:rPr>
                <a:t>and/or</a:t>
              </a:r>
            </a:p>
            <a:p>
              <a:pPr algn="ctr">
                <a:lnSpc>
                  <a:spcPts val="2400"/>
                </a:lnSpc>
                <a:defRPr/>
              </a:pPr>
              <a:r>
                <a:rPr lang="en-US" sz="2800" dirty="0">
                  <a:solidFill>
                    <a:schemeClr val="tx1"/>
                  </a:solidFill>
                  <a:latin typeface="Perpetua" pitchFamily="18" charset="0"/>
                </a:rPr>
                <a:t>Long-term Care Benefits</a:t>
              </a:r>
            </a:p>
          </p:txBody>
        </p:sp>
        <p:sp>
          <p:nvSpPr>
            <p:cNvPr id="19" name="Right Arrow 18"/>
            <p:cNvSpPr/>
            <p:nvPr/>
          </p:nvSpPr>
          <p:spPr>
            <a:xfrm rot="5400000">
              <a:off x="7427141" y="6117457"/>
              <a:ext cx="582566"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0" name="Oval 19"/>
            <p:cNvSpPr/>
            <p:nvPr/>
          </p:nvSpPr>
          <p:spPr>
            <a:xfrm>
              <a:off x="6886575" y="8621438"/>
              <a:ext cx="1676400" cy="838200"/>
            </a:xfrm>
            <a:prstGeom prst="ellipse">
              <a:avLst/>
            </a:prstGeom>
            <a:solidFill>
              <a:srgbClr val="A78553"/>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latin typeface="Perpetua" pitchFamily="18" charset="0"/>
                </a:rPr>
                <a:t>Minimum DB</a:t>
              </a:r>
            </a:p>
          </p:txBody>
        </p:sp>
        <p:sp>
          <p:nvSpPr>
            <p:cNvPr id="21" name="Right Arrow 20"/>
            <p:cNvSpPr/>
            <p:nvPr/>
          </p:nvSpPr>
          <p:spPr>
            <a:xfrm rot="5400000">
              <a:off x="7441406" y="8109951"/>
              <a:ext cx="566737" cy="2413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22" name="Horizontal Scroll 21"/>
          <p:cNvSpPr/>
          <p:nvPr/>
        </p:nvSpPr>
        <p:spPr>
          <a:xfrm>
            <a:off x="1403348" y="4871348"/>
            <a:ext cx="2438400" cy="1169895"/>
          </a:xfrm>
          <a:prstGeom prst="horizontalScroll">
            <a:avLst/>
          </a:prstGeom>
          <a:solidFill>
            <a:srgbClr val="00B050"/>
          </a:solidFill>
          <a:effectLst>
            <a:innerShdw blurRad="114300">
              <a:prstClr val="black"/>
            </a:innerShdw>
          </a:effectLst>
        </p:spPr>
        <p:style>
          <a:lnRef idx="1">
            <a:schemeClr val="dk1"/>
          </a:lnRef>
          <a:fillRef idx="3">
            <a:schemeClr val="dk1"/>
          </a:fillRef>
          <a:effectRef idx="2">
            <a:schemeClr val="dk1"/>
          </a:effectRef>
          <a:fontRef idx="minor">
            <a:schemeClr val="lt1"/>
          </a:fontRef>
        </p:style>
        <p:txBody>
          <a:bodyPr rtlCol="0" anchor="ctr"/>
          <a:lstStyle/>
          <a:p>
            <a:pPr algn="ctr"/>
            <a:r>
              <a:rPr lang="en-US" dirty="0"/>
              <a:t>LTC Riders also available on Survivorship Life</a:t>
            </a:r>
          </a:p>
        </p:txBody>
      </p:sp>
    </p:spTree>
    <p:extLst>
      <p:ext uri="{BB962C8B-B14F-4D97-AF65-F5344CB8AC3E}">
        <p14:creationId xmlns:p14="http://schemas.microsoft.com/office/powerpoint/2010/main" val="331719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9"/>
          <p:cNvSpPr>
            <a:spLocks noGrp="1"/>
          </p:cNvSpPr>
          <p:nvPr>
            <p:ph type="title" idx="4294967295"/>
          </p:nvPr>
        </p:nvSpPr>
        <p:spPr bwMode="auto">
          <a:xfrm>
            <a:off x="0" y="152400"/>
            <a:ext cx="8305800" cy="715963"/>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en-US" sz="3600" dirty="0">
                <a:solidFill>
                  <a:schemeClr val="tx1"/>
                </a:solidFill>
                <a:ea typeface="ＭＳ Ｐゴシック" pitchFamily="34" charset="-128"/>
              </a:rPr>
              <a:t>Linked Benefit LTC Insurance ……….</a:t>
            </a:r>
          </a:p>
        </p:txBody>
      </p:sp>
      <p:cxnSp>
        <p:nvCxnSpPr>
          <p:cNvPr id="5" name="Straight Connector 4"/>
          <p:cNvCxnSpPr/>
          <p:nvPr/>
        </p:nvCxnSpPr>
        <p:spPr>
          <a:xfrm>
            <a:off x="228600" y="838200"/>
            <a:ext cx="8077200" cy="0"/>
          </a:xfrm>
          <a:prstGeom prst="line">
            <a:avLst/>
          </a:prstGeom>
          <a:ln>
            <a:solidFill>
              <a:srgbClr val="82D7CB"/>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91430" y="6172200"/>
            <a:ext cx="5537969" cy="553998"/>
          </a:xfrm>
          <a:prstGeom prst="rect">
            <a:avLst/>
          </a:prstGeom>
          <a:noFill/>
        </p:spPr>
        <p:txBody>
          <a:bodyPr wrap="square" rtlCol="0">
            <a:spAutoFit/>
          </a:bodyPr>
          <a:lstStyle/>
          <a:p>
            <a:r>
              <a:rPr lang="en-US" sz="1000" dirty="0"/>
              <a:t>*Stated benefit amounts are based on hypothetical examples, actual benefit amounts received may vary. This example assumes a 55-year old female, couple rate, non-tobacco, 6-year benefit duration, and no inflation option.</a:t>
            </a:r>
          </a:p>
        </p:txBody>
      </p:sp>
      <p:grpSp>
        <p:nvGrpSpPr>
          <p:cNvPr id="7" name="Group 6"/>
          <p:cNvGrpSpPr/>
          <p:nvPr/>
        </p:nvGrpSpPr>
        <p:grpSpPr>
          <a:xfrm>
            <a:off x="609600" y="990600"/>
            <a:ext cx="8534400" cy="5791200"/>
            <a:chOff x="662326" y="786231"/>
            <a:chExt cx="8487624" cy="5149219"/>
          </a:xfrm>
        </p:grpSpPr>
        <p:grpSp>
          <p:nvGrpSpPr>
            <p:cNvPr id="8" name="Group 70"/>
            <p:cNvGrpSpPr/>
            <p:nvPr/>
          </p:nvGrpSpPr>
          <p:grpSpPr>
            <a:xfrm>
              <a:off x="662326" y="1037816"/>
              <a:ext cx="8130970" cy="4897634"/>
              <a:chOff x="662326" y="1037816"/>
              <a:chExt cx="8130970" cy="4897634"/>
            </a:xfrm>
          </p:grpSpPr>
          <p:grpSp>
            <p:nvGrpSpPr>
              <p:cNvPr id="10" name="Group 53"/>
              <p:cNvGrpSpPr/>
              <p:nvPr/>
            </p:nvGrpSpPr>
            <p:grpSpPr>
              <a:xfrm>
                <a:off x="662326" y="1037816"/>
                <a:ext cx="8130970" cy="4897634"/>
                <a:chOff x="485882" y="746359"/>
                <a:chExt cx="8130970" cy="4897634"/>
              </a:xfrm>
            </p:grpSpPr>
            <p:pic>
              <p:nvPicPr>
                <p:cNvPr id="12" name="Picture 11" descr="bucket-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882" y="746359"/>
                  <a:ext cx="2672128" cy="3802995"/>
                </a:xfrm>
                <a:prstGeom prst="rect">
                  <a:avLst/>
                </a:prstGeom>
              </p:spPr>
            </p:pic>
            <p:pic>
              <p:nvPicPr>
                <p:cNvPr id="13" name="Picture 12" descr="bucket-0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3317" y="746359"/>
                  <a:ext cx="2672128" cy="3802995"/>
                </a:xfrm>
                <a:prstGeom prst="rect">
                  <a:avLst/>
                </a:prstGeom>
              </p:spPr>
            </p:pic>
            <p:pic>
              <p:nvPicPr>
                <p:cNvPr id="14" name="Picture 13" descr="bucket-0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4724" y="746359"/>
                  <a:ext cx="2672128" cy="3802995"/>
                </a:xfrm>
                <a:prstGeom prst="rect">
                  <a:avLst/>
                </a:prstGeom>
              </p:spPr>
            </p:pic>
            <p:pic>
              <p:nvPicPr>
                <p:cNvPr id="15" name="Picture 14" descr="bucket-06.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8731" y="2755263"/>
                  <a:ext cx="255357" cy="255357"/>
                </a:xfrm>
                <a:prstGeom prst="rect">
                  <a:avLst/>
                </a:prstGeom>
              </p:spPr>
            </p:pic>
            <p:pic>
              <p:nvPicPr>
                <p:cNvPr id="16" name="Picture 15" descr="bucket-07.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0138" y="2755263"/>
                  <a:ext cx="255357" cy="255357"/>
                </a:xfrm>
                <a:prstGeom prst="rect">
                  <a:avLst/>
                </a:prstGeom>
              </p:spPr>
            </p:pic>
            <p:sp>
              <p:nvSpPr>
                <p:cNvPr id="17" name="TextBox 16"/>
                <p:cNvSpPr txBox="1"/>
                <p:nvPr/>
              </p:nvSpPr>
              <p:spPr>
                <a:xfrm>
                  <a:off x="811782" y="1571284"/>
                  <a:ext cx="1963987" cy="461665"/>
                </a:xfrm>
                <a:prstGeom prst="rect">
                  <a:avLst/>
                </a:prstGeom>
                <a:noFill/>
              </p:spPr>
              <p:txBody>
                <a:bodyPr wrap="square" rtlCol="0">
                  <a:spAutoFit/>
                </a:bodyPr>
                <a:lstStyle/>
                <a:p>
                  <a:pPr algn="ctr"/>
                  <a:r>
                    <a:rPr lang="en-US" sz="2400" b="1" dirty="0">
                      <a:solidFill>
                        <a:schemeClr val="tx1">
                          <a:lumMod val="50000"/>
                          <a:lumOff val="50000"/>
                        </a:schemeClr>
                      </a:solidFill>
                      <a:latin typeface="Arial"/>
                      <a:cs typeface="Arial"/>
                    </a:rPr>
                    <a:t>$100,000</a:t>
                  </a:r>
                  <a:endParaRPr lang="en-US" sz="2400" dirty="0">
                    <a:solidFill>
                      <a:schemeClr val="tx1">
                        <a:lumMod val="50000"/>
                        <a:lumOff val="50000"/>
                      </a:schemeClr>
                    </a:solidFill>
                    <a:latin typeface="Arial"/>
                    <a:cs typeface="Arial"/>
                  </a:endParaRPr>
                </a:p>
              </p:txBody>
            </p:sp>
            <p:sp>
              <p:nvSpPr>
                <p:cNvPr id="18" name="TextBox 17"/>
                <p:cNvSpPr txBox="1"/>
                <p:nvPr/>
              </p:nvSpPr>
              <p:spPr>
                <a:xfrm>
                  <a:off x="811782" y="4095923"/>
                  <a:ext cx="1963987" cy="461665"/>
                </a:xfrm>
                <a:prstGeom prst="rect">
                  <a:avLst/>
                </a:prstGeom>
                <a:noFill/>
              </p:spPr>
              <p:txBody>
                <a:bodyPr wrap="square" rtlCol="0">
                  <a:spAutoFit/>
                </a:bodyPr>
                <a:lstStyle/>
                <a:p>
                  <a:pPr algn="ctr"/>
                  <a:r>
                    <a:rPr lang="en-US" sz="2400" b="1" dirty="0">
                      <a:solidFill>
                        <a:srgbClr val="582C00"/>
                      </a:solidFill>
                      <a:latin typeface="Arial"/>
                      <a:cs typeface="Arial"/>
                    </a:rPr>
                    <a:t>$180,419</a:t>
                  </a:r>
                </a:p>
              </p:txBody>
            </p:sp>
            <p:sp>
              <p:nvSpPr>
                <p:cNvPr id="19" name="TextBox 18"/>
                <p:cNvSpPr txBox="1"/>
                <p:nvPr/>
              </p:nvSpPr>
              <p:spPr>
                <a:xfrm>
                  <a:off x="3587552" y="4095923"/>
                  <a:ext cx="1963987" cy="461665"/>
                </a:xfrm>
                <a:prstGeom prst="rect">
                  <a:avLst/>
                </a:prstGeom>
                <a:noFill/>
              </p:spPr>
              <p:txBody>
                <a:bodyPr wrap="square" rtlCol="0">
                  <a:spAutoFit/>
                </a:bodyPr>
                <a:lstStyle/>
                <a:p>
                  <a:pPr algn="ctr"/>
                  <a:r>
                    <a:rPr lang="en-US" sz="2400" b="1" dirty="0">
                      <a:solidFill>
                        <a:schemeClr val="tx2">
                          <a:lumMod val="60000"/>
                          <a:lumOff val="40000"/>
                        </a:schemeClr>
                      </a:solidFill>
                      <a:latin typeface="Arial"/>
                      <a:cs typeface="Arial"/>
                    </a:rPr>
                    <a:t>$360,838</a:t>
                  </a:r>
                </a:p>
              </p:txBody>
            </p:sp>
            <p:sp>
              <p:nvSpPr>
                <p:cNvPr id="20" name="TextBox 19"/>
                <p:cNvSpPr txBox="1"/>
                <p:nvPr/>
              </p:nvSpPr>
              <p:spPr>
                <a:xfrm>
                  <a:off x="6200349" y="4082829"/>
                  <a:ext cx="2200186" cy="461665"/>
                </a:xfrm>
                <a:prstGeom prst="rect">
                  <a:avLst/>
                </a:prstGeom>
                <a:noFill/>
              </p:spPr>
              <p:txBody>
                <a:bodyPr wrap="square" rtlCol="0">
                  <a:spAutoFit/>
                </a:bodyPr>
                <a:lstStyle/>
                <a:p>
                  <a:pPr algn="ctr"/>
                  <a:r>
                    <a:rPr lang="en-US" sz="2400" b="1" dirty="0">
                      <a:solidFill>
                        <a:srgbClr val="143955"/>
                      </a:solidFill>
                      <a:latin typeface="Arial"/>
                      <a:cs typeface="Arial"/>
                    </a:rPr>
                    <a:t>$541,257</a:t>
                  </a:r>
                </a:p>
              </p:txBody>
            </p:sp>
            <p:pic>
              <p:nvPicPr>
                <p:cNvPr id="21" name="Picture 20" descr="bucket-05-05.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79540" y="4474639"/>
                  <a:ext cx="1687708" cy="1101600"/>
                </a:xfrm>
                <a:prstGeom prst="rect">
                  <a:avLst/>
                </a:prstGeom>
              </p:spPr>
            </p:pic>
            <p:sp>
              <p:nvSpPr>
                <p:cNvPr id="22" name="TextBox 21"/>
                <p:cNvSpPr txBox="1"/>
                <p:nvPr/>
              </p:nvSpPr>
              <p:spPr>
                <a:xfrm>
                  <a:off x="6548471" y="5213106"/>
                  <a:ext cx="1700408" cy="430887"/>
                </a:xfrm>
                <a:prstGeom prst="rect">
                  <a:avLst/>
                </a:prstGeom>
                <a:noFill/>
              </p:spPr>
              <p:txBody>
                <a:bodyPr wrap="square" rtlCol="0">
                  <a:spAutoFit/>
                </a:bodyPr>
                <a:lstStyle/>
                <a:p>
                  <a:pPr algn="ctr"/>
                  <a:r>
                    <a:rPr lang="en-US" sz="2200" b="1" dirty="0">
                      <a:solidFill>
                        <a:schemeClr val="bg1"/>
                      </a:solidFill>
                      <a:latin typeface="Arial"/>
                      <a:cs typeface="Arial"/>
                    </a:rPr>
                    <a:t>   $36,083	</a:t>
                  </a:r>
                </a:p>
              </p:txBody>
            </p:sp>
          </p:grpSp>
          <p:sp>
            <p:nvSpPr>
              <p:cNvPr id="11" name="TextBox 10"/>
              <p:cNvSpPr txBox="1"/>
              <p:nvPr/>
            </p:nvSpPr>
            <p:spPr>
              <a:xfrm>
                <a:off x="6469406" y="2914089"/>
                <a:ext cx="1963987" cy="461665"/>
              </a:xfrm>
              <a:prstGeom prst="rect">
                <a:avLst/>
              </a:prstGeom>
              <a:noFill/>
            </p:spPr>
            <p:txBody>
              <a:bodyPr wrap="square" rtlCol="0">
                <a:spAutoFit/>
              </a:bodyPr>
              <a:lstStyle/>
              <a:p>
                <a:pPr algn="ctr"/>
                <a:r>
                  <a:rPr lang="en-US" sz="2400" dirty="0">
                    <a:solidFill>
                      <a:schemeClr val="bg1"/>
                    </a:solidFill>
                    <a:latin typeface="Arial"/>
                    <a:cs typeface="Arial"/>
                  </a:rPr>
                  <a:t>$7,517</a:t>
                </a:r>
              </a:p>
            </p:txBody>
          </p:sp>
        </p:grpSp>
        <p:sp>
          <p:nvSpPr>
            <p:cNvPr id="9" name="Rectangle 8"/>
            <p:cNvSpPr/>
            <p:nvPr/>
          </p:nvSpPr>
          <p:spPr>
            <a:xfrm>
              <a:off x="3257735" y="786231"/>
              <a:ext cx="5892215" cy="903072"/>
            </a:xfrm>
            <a:prstGeom prst="rect">
              <a:avLst/>
            </a:prstGeom>
          </p:spPr>
          <p:txBody>
            <a:bodyPr wrap="square">
              <a:spAutoFit/>
            </a:bodyPr>
            <a:lstStyle/>
            <a:p>
              <a:pPr marL="285750" indent="-285750">
                <a:buFont typeface="Arial"/>
                <a:buChar char="•"/>
                <a:defRPr/>
              </a:pPr>
              <a:r>
                <a:rPr lang="en-US" sz="2000" dirty="0">
                  <a:ea typeface="MS PGothic" pitchFamily="34" charset="-128"/>
                </a:rPr>
                <a:t>Return of Premium Feature (to owner)</a:t>
              </a:r>
            </a:p>
            <a:p>
              <a:pPr marL="285750" indent="-285750">
                <a:buFont typeface="Arial"/>
                <a:buChar char="•"/>
                <a:defRPr/>
              </a:pPr>
              <a:r>
                <a:rPr lang="en-US" sz="2000" dirty="0">
                  <a:ea typeface="MS PGothic" pitchFamily="34" charset="-128"/>
                </a:rPr>
                <a:t>More features similar to Traditional LTC policy </a:t>
              </a:r>
            </a:p>
            <a:p>
              <a:pPr marL="285750" indent="-285750">
                <a:buFont typeface="Arial"/>
                <a:buChar char="•"/>
                <a:defRPr/>
              </a:pPr>
              <a:r>
                <a:rPr lang="en-US" sz="2000" dirty="0">
                  <a:ea typeface="MS PGothic" pitchFamily="34" charset="-128"/>
                </a:rPr>
                <a:t>DB at least 20% of Specified DB Amt.</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
          <p:cNvSpPr>
            <a:spLocks noGrp="1" noChangeArrowheads="1"/>
          </p:cNvSpPr>
          <p:nvPr>
            <p:ph type="body" sz="quarter" idx="10"/>
          </p:nvPr>
        </p:nvSpPr>
        <p:spPr bwMode="auto">
          <a:xfrm>
            <a:off x="1943100" y="2362200"/>
            <a:ext cx="6972300" cy="3124200"/>
          </a:xfrm>
          <a:prstGeom prst="rect">
            <a:avLst/>
          </a:prstGeom>
          <a:noFill/>
          <a:ln>
            <a:miter lim="800000"/>
            <a:headEnd/>
            <a:tailEnd/>
          </a:ln>
        </p:spPr>
        <p:txBody>
          <a:bodyPr/>
          <a:lstStyle/>
          <a:p>
            <a:pPr eaLnBrk="1" hangingPunct="1">
              <a:lnSpc>
                <a:spcPct val="125000"/>
              </a:lnSpc>
              <a:buSzPct val="85000"/>
              <a:buFont typeface="Arial" pitchFamily="34" charset="0"/>
              <a:buChar char="•"/>
            </a:pPr>
            <a:r>
              <a:rPr lang="en-US" sz="2400" dirty="0">
                <a:solidFill>
                  <a:schemeClr val="tx1"/>
                </a:solidFill>
                <a:ea typeface="ＭＳ Ｐゴシック" pitchFamily="34" charset="-128"/>
              </a:rPr>
              <a:t>Estate planning for the mass affluent</a:t>
            </a:r>
          </a:p>
          <a:p>
            <a:pPr lvl="1" eaLnBrk="1" hangingPunct="1">
              <a:lnSpc>
                <a:spcPct val="125000"/>
              </a:lnSpc>
              <a:buSzPct val="85000"/>
              <a:buFont typeface="Arial" pitchFamily="34" charset="0"/>
              <a:buChar char="•"/>
            </a:pPr>
            <a:r>
              <a:rPr lang="en-US" sz="2000" dirty="0">
                <a:solidFill>
                  <a:schemeClr val="tx1"/>
                </a:solidFill>
                <a:ea typeface="ＭＳ Ｐゴシック" pitchFamily="34" charset="-128"/>
              </a:rPr>
              <a:t>Trends in wealth and health in America over the past 20 years</a:t>
            </a:r>
          </a:p>
          <a:p>
            <a:pPr eaLnBrk="1" hangingPunct="1">
              <a:lnSpc>
                <a:spcPct val="125000"/>
              </a:lnSpc>
              <a:buSzPct val="85000"/>
              <a:buFont typeface="Arial" pitchFamily="34" charset="0"/>
              <a:buChar char="•"/>
            </a:pPr>
            <a:r>
              <a:rPr lang="en-US" sz="2400" dirty="0">
                <a:solidFill>
                  <a:schemeClr val="tx1"/>
                </a:solidFill>
                <a:ea typeface="ＭＳ Ｐゴシック" pitchFamily="34" charset="-128"/>
              </a:rPr>
              <a:t>Estate tax planning for the high net worth</a:t>
            </a:r>
          </a:p>
        </p:txBody>
      </p:sp>
    </p:spTree>
    <p:extLst>
      <p:ext uri="{BB962C8B-B14F-4D97-AF65-F5344CB8AC3E}">
        <p14:creationId xmlns:p14="http://schemas.microsoft.com/office/powerpoint/2010/main" val="21626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90500" y="358854"/>
            <a:ext cx="8763000" cy="715963"/>
          </a:xfrm>
          <a:prstGeom prst="rect">
            <a:avLst/>
          </a:prstGeom>
        </p:spPr>
        <p:txBody>
          <a:bodyPr/>
          <a:lstStyle/>
          <a:p>
            <a:pPr algn="ctr"/>
            <a:r>
              <a:rPr lang="en-US" dirty="0">
                <a:solidFill>
                  <a:schemeClr val="tx1"/>
                </a:solidFill>
              </a:rPr>
              <a:t>Wealth in America</a:t>
            </a:r>
          </a:p>
        </p:txBody>
      </p:sp>
      <p:sp>
        <p:nvSpPr>
          <p:cNvPr id="7" name="TextBox 6"/>
          <p:cNvSpPr txBox="1"/>
          <p:nvPr/>
        </p:nvSpPr>
        <p:spPr>
          <a:xfrm>
            <a:off x="1066800" y="6252925"/>
            <a:ext cx="5486400" cy="246221"/>
          </a:xfrm>
          <a:prstGeom prst="rect">
            <a:avLst/>
          </a:prstGeom>
          <a:noFill/>
        </p:spPr>
        <p:txBody>
          <a:bodyPr wrap="square" rtlCol="0">
            <a:spAutoFit/>
          </a:bodyPr>
          <a:lstStyle/>
          <a:p>
            <a:pPr marL="0" indent="0">
              <a:buNone/>
            </a:pPr>
            <a:r>
              <a:rPr lang="en-US" sz="1000" dirty="0"/>
              <a:t>** Spectrum Group, Market Insights Report 2015, March 2016 Press Release</a:t>
            </a:r>
          </a:p>
        </p:txBody>
      </p:sp>
      <p:graphicFrame>
        <p:nvGraphicFramePr>
          <p:cNvPr id="9" name="Table 8"/>
          <p:cNvGraphicFramePr>
            <a:graphicFrameLocks noGrp="1"/>
          </p:cNvGraphicFramePr>
          <p:nvPr>
            <p:extLst>
              <p:ext uri="{D42A27DB-BD31-4B8C-83A1-F6EECF244321}">
                <p14:modId xmlns:p14="http://schemas.microsoft.com/office/powerpoint/2010/main" val="1766663968"/>
              </p:ext>
            </p:extLst>
          </p:nvPr>
        </p:nvGraphicFramePr>
        <p:xfrm>
          <a:off x="495300" y="1384918"/>
          <a:ext cx="5257800" cy="2209800"/>
        </p:xfrm>
        <a:graphic>
          <a:graphicData uri="http://schemas.openxmlformats.org/drawingml/2006/table">
            <a:tbl>
              <a:tblPr>
                <a:tableStyleId>{5C22544A-7EE6-4342-B048-85BDC9FD1C3A}</a:tableStyleId>
              </a:tblPr>
              <a:tblGrid>
                <a:gridCol w="2639458">
                  <a:extLst>
                    <a:ext uri="{9D8B030D-6E8A-4147-A177-3AD203B41FA5}">
                      <a16:colId xmlns:a16="http://schemas.microsoft.com/office/drawing/2014/main" val="1524663386"/>
                    </a:ext>
                  </a:extLst>
                </a:gridCol>
                <a:gridCol w="1513442">
                  <a:extLst>
                    <a:ext uri="{9D8B030D-6E8A-4147-A177-3AD203B41FA5}">
                      <a16:colId xmlns:a16="http://schemas.microsoft.com/office/drawing/2014/main" val="235605383"/>
                    </a:ext>
                  </a:extLst>
                </a:gridCol>
                <a:gridCol w="1104900">
                  <a:extLst>
                    <a:ext uri="{9D8B030D-6E8A-4147-A177-3AD203B41FA5}">
                      <a16:colId xmlns:a16="http://schemas.microsoft.com/office/drawing/2014/main" val="4216610005"/>
                    </a:ext>
                  </a:extLst>
                </a:gridCol>
              </a:tblGrid>
              <a:tr h="872778">
                <a:tc>
                  <a:txBody>
                    <a:bodyPr/>
                    <a:lstStyle/>
                    <a:p>
                      <a:pPr algn="l" fontAlgn="b"/>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no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Number of Households*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Average Age**</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4365866"/>
                  </a:ext>
                </a:extLst>
              </a:tr>
              <a:tr h="445674">
                <a:tc>
                  <a:txBody>
                    <a:bodyPr/>
                    <a:lstStyle/>
                    <a:p>
                      <a:pPr algn="l" fontAlgn="b"/>
                      <a:r>
                        <a:rPr lang="en-US" sz="1800" u="none" strike="noStrike">
                          <a:effectLst/>
                          <a:latin typeface="Arial" panose="020B0604020202020204" pitchFamily="34" charset="0"/>
                          <a:cs typeface="Arial" panose="020B0604020202020204" pitchFamily="34" charset="0"/>
                        </a:rPr>
                        <a:t>$100,000 - $1,000,000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no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31.2 million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ctr" fontAlgn="b"/>
                      <a:r>
                        <a:rPr lang="en-US" sz="1800" u="none" strike="noStrike">
                          <a:effectLst/>
                          <a:latin typeface="Arial" panose="020B0604020202020204" pitchFamily="34" charset="0"/>
                          <a:cs typeface="Arial" panose="020B0604020202020204" pitchFamily="34" charset="0"/>
                        </a:rPr>
                        <a:t>58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91995899"/>
                  </a:ext>
                </a:extLst>
              </a:tr>
              <a:tr h="445674">
                <a:tc>
                  <a:txBody>
                    <a:bodyPr/>
                    <a:lstStyle/>
                    <a:p>
                      <a:pPr algn="l" fontAlgn="b"/>
                      <a:r>
                        <a:rPr lang="en-US" sz="1800" u="none" strike="noStrike">
                          <a:effectLst/>
                          <a:latin typeface="Arial" panose="020B0604020202020204" pitchFamily="34" charset="0"/>
                          <a:cs typeface="Arial" panose="020B0604020202020204" pitchFamily="34" charset="0"/>
                        </a:rPr>
                        <a:t>$1,000,000 - $5,000,000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no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10.23 million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noFill/>
                  </a:tcPr>
                </a:tc>
                <a:tc>
                  <a:txBody>
                    <a:bodyPr/>
                    <a:lstStyle/>
                    <a:p>
                      <a:pPr algn="ctr" fontAlgn="b"/>
                      <a:r>
                        <a:rPr lang="en-US" sz="1800" u="none" strike="noStrike">
                          <a:effectLst/>
                          <a:latin typeface="Arial" panose="020B0604020202020204" pitchFamily="34" charset="0"/>
                          <a:cs typeface="Arial" panose="020B0604020202020204" pitchFamily="34" charset="0"/>
                        </a:rPr>
                        <a:t>63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noFill/>
                  </a:tcPr>
                </a:tc>
                <a:extLst>
                  <a:ext uri="{0D108BD9-81ED-4DB2-BD59-A6C34878D82A}">
                    <a16:rowId xmlns:a16="http://schemas.microsoft.com/office/drawing/2014/main" val="2331189454"/>
                  </a:ext>
                </a:extLst>
              </a:tr>
              <a:tr h="445674">
                <a:tc>
                  <a:txBody>
                    <a:bodyPr/>
                    <a:lstStyle/>
                    <a:p>
                      <a:pPr algn="l" fontAlgn="b"/>
                      <a:r>
                        <a:rPr lang="en-US" sz="1800" u="none" strike="noStrike" dirty="0">
                          <a:effectLst/>
                          <a:latin typeface="Arial" panose="020B0604020202020204" pitchFamily="34" charset="0"/>
                          <a:cs typeface="Arial" panose="020B0604020202020204" pitchFamily="34" charset="0"/>
                        </a:rPr>
                        <a:t>$5,000,000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no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1.573 million</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noFill/>
                  </a:tcPr>
                </a:tc>
                <a:tc>
                  <a:txBody>
                    <a:bodyPr/>
                    <a:lstStyle/>
                    <a:p>
                      <a:pPr algn="ctr" fontAlgn="b"/>
                      <a:r>
                        <a:rPr lang="en-US" sz="1800" u="none" strike="noStrike" dirty="0">
                          <a:effectLst/>
                          <a:latin typeface="Arial" panose="020B0604020202020204" pitchFamily="34" charset="0"/>
                          <a:cs typeface="Arial" panose="020B0604020202020204" pitchFamily="34" charset="0"/>
                        </a:rPr>
                        <a:t>67</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noFill/>
                  </a:tcPr>
                </a:tc>
                <a:extLst>
                  <a:ext uri="{0D108BD9-81ED-4DB2-BD59-A6C34878D82A}">
                    <a16:rowId xmlns:a16="http://schemas.microsoft.com/office/drawing/2014/main" val="3350895106"/>
                  </a:ext>
                </a:extLst>
              </a:tr>
            </a:tbl>
          </a:graphicData>
        </a:graphic>
      </p:graphicFrame>
      <p:sp>
        <p:nvSpPr>
          <p:cNvPr id="2" name="Rectangle 1">
            <a:extLst>
              <a:ext uri="{FF2B5EF4-FFF2-40B4-BE49-F238E27FC236}">
                <a16:creationId xmlns:a16="http://schemas.microsoft.com/office/drawing/2014/main" id="{BF4BBFB0-6572-4B64-8FDA-8B244D879FF6}"/>
              </a:ext>
            </a:extLst>
          </p:cNvPr>
          <p:cNvSpPr/>
          <p:nvPr/>
        </p:nvSpPr>
        <p:spPr>
          <a:xfrm>
            <a:off x="1066800" y="6006704"/>
            <a:ext cx="4572000" cy="246221"/>
          </a:xfrm>
          <a:prstGeom prst="rect">
            <a:avLst/>
          </a:prstGeom>
        </p:spPr>
        <p:txBody>
          <a:bodyPr>
            <a:spAutoFit/>
          </a:bodyPr>
          <a:lstStyle/>
          <a:p>
            <a:pPr marL="0" indent="0">
              <a:buNone/>
            </a:pPr>
            <a:r>
              <a:rPr lang="en-US" sz="1000" dirty="0"/>
              <a:t>* Spectrum Group, Market Insights Report 2019</a:t>
            </a:r>
          </a:p>
        </p:txBody>
      </p:sp>
      <p:graphicFrame>
        <p:nvGraphicFramePr>
          <p:cNvPr id="6" name="Chart 5">
            <a:extLst>
              <a:ext uri="{FF2B5EF4-FFF2-40B4-BE49-F238E27FC236}">
                <a16:creationId xmlns:a16="http://schemas.microsoft.com/office/drawing/2014/main" id="{ACC8D070-B9BC-4F07-8CB8-5788B807C6A5}"/>
              </a:ext>
            </a:extLst>
          </p:cNvPr>
          <p:cNvGraphicFramePr/>
          <p:nvPr>
            <p:extLst>
              <p:ext uri="{D42A27DB-BD31-4B8C-83A1-F6EECF244321}">
                <p14:modId xmlns:p14="http://schemas.microsoft.com/office/powerpoint/2010/main" val="878379621"/>
              </p:ext>
            </p:extLst>
          </p:nvPr>
        </p:nvGraphicFramePr>
        <p:xfrm>
          <a:off x="5029200" y="3486803"/>
          <a:ext cx="4114800" cy="267099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E6E0AFF3-6409-47D9-BE69-752A426E4BFA}"/>
              </a:ext>
            </a:extLst>
          </p:cNvPr>
          <p:cNvGraphicFramePr/>
          <p:nvPr>
            <p:extLst>
              <p:ext uri="{D42A27DB-BD31-4B8C-83A1-F6EECF244321}">
                <p14:modId xmlns:p14="http://schemas.microsoft.com/office/powerpoint/2010/main" val="792303347"/>
              </p:ext>
            </p:extLst>
          </p:nvPr>
        </p:nvGraphicFramePr>
        <p:xfrm>
          <a:off x="1143000" y="939800"/>
          <a:ext cx="6934200" cy="497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459B6DED-366B-43C9-8B3A-53451DEBBE50}"/>
              </a:ext>
            </a:extLst>
          </p:cNvPr>
          <p:cNvCxnSpPr>
            <a:cxnSpLocks/>
          </p:cNvCxnSpPr>
          <p:nvPr/>
        </p:nvCxnSpPr>
        <p:spPr>
          <a:xfrm flipV="1">
            <a:off x="2044148" y="3869635"/>
            <a:ext cx="5804452" cy="16565"/>
          </a:xfrm>
          <a:prstGeom prst="line">
            <a:avLst/>
          </a:prstGeom>
          <a:ln w="254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803164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9B9F6C3751024B8B620F0BF97893F8" ma:contentTypeVersion="12" ma:contentTypeDescription="Create a new document." ma:contentTypeScope="" ma:versionID="48cd015b6ca516475e5ea13d338c63e2">
  <xsd:schema xmlns:xsd="http://www.w3.org/2001/XMLSchema" xmlns:xs="http://www.w3.org/2001/XMLSchema" xmlns:p="http://schemas.microsoft.com/office/2006/metadata/properties" xmlns:ns2="f816fa10-89ad-430e-bbba-820cec38cc8c" xmlns:ns3="0771e075-b71f-4305-b31b-312c087e4cc5" targetNamespace="http://schemas.microsoft.com/office/2006/metadata/properties" ma:root="true" ma:fieldsID="74358ad347bb7a6e54a2751927e44cac" ns2:_="" ns3:_="">
    <xsd:import namespace="f816fa10-89ad-430e-bbba-820cec38cc8c"/>
    <xsd:import namespace="0771e075-b71f-4305-b31b-312c087e4c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6fa10-89ad-430e-bbba-820cec38cc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71e075-b71f-4305-b31b-312c087e4cc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3548FEB260EA8A4BBF66E1C719044973" ma:contentTypeVersion="60" ma:contentTypeDescription="Create a new document." ma:contentTypeScope="" ma:versionID="b55b53dd1568c3dc7bc4a6cb8d890df9">
  <xsd:schema xmlns:xsd="http://www.w3.org/2001/XMLSchema" xmlns:xs="http://www.w3.org/2001/XMLSchema" xmlns:p="http://schemas.microsoft.com/office/2006/metadata/properties" xmlns:ns2="2a251eed-3f71-4796-b299-0f51e21cf060" xmlns:ns3="cb4d1b1b-5a07-42cb-b0a1-b58e30362c4f" targetNamespace="http://schemas.microsoft.com/office/2006/metadata/properties" ma:root="true" ma:fieldsID="e72e25180c0fd8aabf26f3de5545f473" ns2:_="" ns3:_="">
    <xsd:import namespace="2a251eed-3f71-4796-b299-0f51e21cf060"/>
    <xsd:import namespace="cb4d1b1b-5a07-42cb-b0a1-b58e30362c4f"/>
    <xsd:element name="properties">
      <xsd:complexType>
        <xsd:sequence>
          <xsd:element name="documentManagement">
            <xsd:complexType>
              <xsd:all>
                <xsd:element ref="ns2:_dlc_DocId" minOccurs="0"/>
                <xsd:element ref="ns2:_dlc_DocIdUrl" minOccurs="0"/>
                <xsd:element ref="ns2:_dlc_DocIdPersistId" minOccurs="0"/>
                <xsd:element ref="ns3:Publication" minOccurs="0"/>
                <xsd:element ref="ns3:Author0" minOccurs="0"/>
                <xsd:element ref="ns3:Publication_x0020_date" minOccurs="0"/>
                <xsd:element ref="ns3:MediaServiceMetadata" minOccurs="0"/>
                <xsd:element ref="ns3:MediaServiceFastMetadata" minOccurs="0"/>
                <xsd:element ref="ns2:SharedWithUsers" minOccurs="0"/>
                <xsd:element ref="ns2:SharedWithDetail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51eed-3f71-4796-b299-0f51e21cf060"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4d1b1b-5a07-42cb-b0a1-b58e30362c4f" elementFormDefault="qualified">
    <xsd:import namespace="http://schemas.microsoft.com/office/2006/documentManagement/types"/>
    <xsd:import namespace="http://schemas.microsoft.com/office/infopath/2007/PartnerControls"/>
    <xsd:element name="Publication" ma:index="7" nillable="true" ma:displayName="Publication" ma:internalName="Publication" ma:readOnly="false">
      <xsd:simpleType>
        <xsd:restriction base="dms:Text">
          <xsd:maxLength value="255"/>
        </xsd:restriction>
      </xsd:simpleType>
    </xsd:element>
    <xsd:element name="Author0" ma:index="8" nillable="true" ma:displayName="Author" ma:internalName="Author0" ma:readOnly="false">
      <xsd:simpleType>
        <xsd:restriction base="dms:Text">
          <xsd:maxLength value="255"/>
        </xsd:restriction>
      </xsd:simpleType>
    </xsd:element>
    <xsd:element name="Publication_x0020_date" ma:index="9" nillable="true" ma:displayName="Publication date" ma:internalName="Publication_x0020_date" ma:readOnly="false">
      <xsd:simpleType>
        <xsd:restriction base="dms:Text">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268266-279A-4AA6-B317-C009826E982B}">
  <ds:schemaRefs>
    <ds:schemaRef ds:uri="http://schemas.microsoft.com/office/2006/metadata/properties"/>
    <ds:schemaRef ds:uri="http://schemas.microsoft.com/office/infopath/2007/PartnerControls"/>
    <ds:schemaRef ds:uri="cb4d1b1b-5a07-42cb-b0a1-b58e30362c4f"/>
  </ds:schemaRefs>
</ds:datastoreItem>
</file>

<file path=customXml/itemProps2.xml><?xml version="1.0" encoding="utf-8"?>
<ds:datastoreItem xmlns:ds="http://schemas.openxmlformats.org/officeDocument/2006/customXml" ds:itemID="{F419102E-A435-4D89-8F8A-273354C1EEB5}"/>
</file>

<file path=customXml/itemProps3.xml><?xml version="1.0" encoding="utf-8"?>
<ds:datastoreItem xmlns:ds="http://schemas.openxmlformats.org/officeDocument/2006/customXml" ds:itemID="{005A638B-34BB-46D9-8FBC-9C12E7CAF8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251eed-3f71-4796-b299-0f51e21cf060"/>
    <ds:schemaRef ds:uri="cb4d1b1b-5a07-42cb-b0a1-b58e30362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49D90A6-8EE3-44E1-BDFB-0F26E1E029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9358</TotalTime>
  <Words>6658</Words>
  <Application>Microsoft Office PowerPoint</Application>
  <PresentationFormat>Letter Paper (8.5x11 in)</PresentationFormat>
  <Paragraphs>519</Paragraphs>
  <Slides>23</Slides>
  <Notes>23</Notes>
  <HiddenSlides>15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Narrow</vt:lpstr>
      <vt:lpstr>Calibri</vt:lpstr>
      <vt:lpstr>Cambria</vt:lpstr>
      <vt:lpstr>Courier New</vt:lpstr>
      <vt:lpstr>Perpetua</vt:lpstr>
      <vt:lpstr>Times</vt:lpstr>
      <vt:lpstr>Times New Roman</vt:lpstr>
      <vt:lpstr>Wingdings</vt:lpstr>
      <vt:lpstr>Default Design</vt:lpstr>
      <vt:lpstr>The New Wealth Transfer</vt:lpstr>
      <vt:lpstr>PowerPoint Presentation</vt:lpstr>
      <vt:lpstr>Long-term care solutions…….</vt:lpstr>
      <vt:lpstr>Traditional LTC Insurance ……..</vt:lpstr>
      <vt:lpstr>Life Insurance with LTC Rider…</vt:lpstr>
      <vt:lpstr>Linked Benefit LTC Insurance ……….</vt:lpstr>
      <vt:lpstr>PowerPoint Presentation</vt:lpstr>
      <vt:lpstr>Wealth in America</vt:lpstr>
      <vt:lpstr>PowerPoint Presentation</vt:lpstr>
      <vt:lpstr>Wealth in America</vt:lpstr>
      <vt:lpstr>…………Health in America</vt:lpstr>
      <vt:lpstr>……..………Health in America</vt:lpstr>
      <vt:lpstr>Trends in American Wealth  &amp; American Health</vt:lpstr>
      <vt:lpstr>Trends in American Wealth  &amp; American Health</vt:lpstr>
      <vt:lpstr>Trends in American Wealth  &amp; American Health</vt:lpstr>
      <vt:lpstr>High Net Worth – with estate tax liability</vt:lpstr>
      <vt:lpstr>What does self-insuring long-term care  mean to a high net worth client? </vt:lpstr>
      <vt:lpstr>…..…LTC riders and linked benefit policies in an ILIT </vt:lpstr>
      <vt:lpstr>     …… Hypothetical Example</vt:lpstr>
      <vt:lpstr>The Results</vt:lpstr>
      <vt:lpstr>……………Example - Meet Allyson</vt:lpstr>
      <vt:lpstr>The Results ………..</vt:lpstr>
      <vt:lpstr>PowerPoint Presentation</vt:lpstr>
    </vt:vector>
  </TitlesOfParts>
  <Company>Nationwide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Nationwide</dc:creator>
  <cp:lastModifiedBy>Seguin, Christopher P</cp:lastModifiedBy>
  <cp:revision>270</cp:revision>
  <cp:lastPrinted>2014-12-16T15:14:17Z</cp:lastPrinted>
  <dcterms:created xsi:type="dcterms:W3CDTF">2011-03-24T20:25:45Z</dcterms:created>
  <dcterms:modified xsi:type="dcterms:W3CDTF">2021-01-25T22:02:02Z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0x010100479B9F6C3751024B8B620F0BF97893F8</vt:lpwstr>
  </property>
</Properties>
</file>