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60" d="100"/>
          <a:sy n="60" d="100"/>
        </p:scale>
        <p:origin x="8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1143000" y="685800"/>
            <a:ext cx="4572000" cy="3429000"/>
          </a:xfrm>
          <a:prstGeom prst="rect">
            <a:avLst/>
          </a:prstGeom>
        </p:spPr>
        <p:txBody>
          <a:bodyPr/>
          <a:lstStyle/>
          <a:p>
            <a:endParaRPr/>
          </a:p>
        </p:txBody>
      </p:sp>
      <p:sp>
        <p:nvSpPr>
          <p:cNvPr id="193" name="Shape 19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mentnews.com/article/20160112/BLOG05/160119983/gray-divorce-boosts-poverty-level-for-wome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t>Let’s quickly review the effect of life transitions on financial planning:</a:t>
            </a:r>
          </a:p>
          <a:p>
            <a:endParaRPr/>
          </a:p>
          <a:p>
            <a:pPr marL="245087" indent="-245087">
              <a:buSzPct val="100000"/>
              <a:buAutoNum type="arabicParenR"/>
            </a:pPr>
            <a:r>
              <a:t>Something happens in life. Death, Divorce, Illness, etc. </a:t>
            </a:r>
          </a:p>
          <a:p>
            <a:pPr marL="245087" indent="-245087">
              <a:buSzPct val="100000"/>
              <a:buAutoNum type="arabicParenR"/>
            </a:pPr>
            <a:r>
              <a:t>It causes a feeling of personal loss. There are lots of kinds of losses: Material, emotional, intrapsychic, spiritual, etc.</a:t>
            </a:r>
          </a:p>
          <a:p>
            <a:pPr marL="245087" indent="-245087">
              <a:buSzPct val="100000"/>
              <a:buAutoNum type="arabicParenR"/>
            </a:pPr>
            <a:r>
              <a:t>The loss triggers physical and emotional responses (irrational behavior, spontaneous decisions, etc.)</a:t>
            </a:r>
          </a:p>
          <a:p>
            <a:pPr marL="245087" indent="-245087">
              <a:buSzPct val="100000"/>
              <a:buAutoNum type="arabicParenR"/>
            </a:pPr>
            <a:r>
              <a:t> These responses have real world impact on people’s financial lives. </a:t>
            </a:r>
          </a:p>
          <a:p>
            <a:endParaRPr/>
          </a:p>
          <a:p>
            <a:r>
              <a:t>What’s the impact on your business?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The last slide probably has you thinking that there’s a lot to know about divorce, and there is. If you want to make yourself stand out in the crowd of financial professionals, you may want to look into earning a Divorce designation. There are two generally recognized designations. The more rigorous of them is the CDFA. However, even obtaining a CDS, will give you some of the tools you need to be successful in working with your clients through these difficult times.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xfrm>
            <a:off x="381000" y="685800"/>
            <a:ext cx="6096000" cy="3429000"/>
          </a:xfrm>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t>If you’re at all like me, you’re sometimes caught flat-footed when confronted with potentially awkward conversations that happen after your client says “Oh by the way, Bill and I are getting a divorce.”  My knee-jerk reaction is almost always “I’m so sorry!” </a:t>
            </a:r>
          </a:p>
          <a:p>
            <a:endParaRPr/>
          </a:p>
          <a:p>
            <a:r>
              <a:t>Here are some common reactions and ways we can diffuse a bomb by changing how we respond.</a:t>
            </a:r>
          </a:p>
          <a:p>
            <a:endParaRPr/>
          </a:p>
          <a:p>
            <a:r>
              <a:t>We will forward attendees to this session a Compassionate Communication desktop reference by Amy Florian courtesy of our partners at Symetra.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Last, but not least, don’t underestimate the value that carefully placed insurance can provide for all your clients, and particularly those that are undergoing divorce. </a:t>
            </a:r>
          </a:p>
          <a:p>
            <a:endParaRPr/>
          </a:p>
          <a:p>
            <a:r>
              <a:t>At the very least, make sure you update your clients’ insurance beneficiaries!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Because money in motion is triggered by transition, as much as 12% of your AUM on an annual basis are at risk because of JUST the three biggest events:</a:t>
            </a:r>
          </a:p>
          <a:p>
            <a:endParaRPr/>
          </a:p>
          <a:p>
            <a:r>
              <a:t>Death</a:t>
            </a:r>
          </a:p>
          <a:p>
            <a:r>
              <a:t>Divorce</a:t>
            </a:r>
          </a:p>
          <a:p>
            <a:r>
              <a:t>Illness.</a:t>
            </a:r>
          </a:p>
          <a:p>
            <a:endParaRPr/>
          </a:p>
          <a:p>
            <a:r>
              <a:t>Today we’re going to focus on divorce.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there’s an old saying that is universally true. Everything is great and copacetic until it’s not. Then it’s all about the money.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r>
              <a:t>Divorce generally is on a slight decline from where it was 30 or 40 years ago, but still, the lifelong probability is somewhere between 40-50%. </a:t>
            </a:r>
          </a:p>
          <a:p>
            <a:endParaRPr/>
          </a:p>
          <a:p>
            <a:r>
              <a:t>The odds get substantially worse for 2nd and 3rd timers. </a:t>
            </a:r>
          </a:p>
          <a:p>
            <a:endParaRPr/>
          </a:p>
          <a:p>
            <a:r>
              <a:t>The AVERAGE cost of divorce is about $15,000. But that’s a deceptive number. It takes into account all age ranges, so 19-20 year olds as well as 70-80 year olds. Younger people have less complications, thus cost is lower. The older you are, the more complicated the household situation, the more it costs. Ask the talk show host Larry King how much each of his 8 divorces have cost him.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381000" y="685800"/>
            <a:ext cx="6096000" cy="3429000"/>
          </a:xfrm>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pPr defTabSz="914400">
              <a:lnSpc>
                <a:spcPct val="100000"/>
              </a:lnSpc>
              <a:defRPr sz="1800">
                <a:latin typeface="Calibri"/>
                <a:ea typeface="Calibri"/>
                <a:cs typeface="Calibri"/>
                <a:sym typeface="Calibri"/>
              </a:defRPr>
            </a:pPr>
            <a:r>
              <a:t>One of the alarming statistics surrounding divorce is the emergence of so-called “Grey Divorce”. While most age groups in America have experienced a decline in divorce rates over the past several decades, divorce for your older clients is on the rise. For clients age 50 and older, the rate has doubled since 1990. And for those age 65 and older, it has tripled. This should be particularly concerning to the financial advisor for three main reasons:</a:t>
            </a:r>
          </a:p>
          <a:p>
            <a:pPr defTabSz="914400">
              <a:lnSpc>
                <a:spcPct val="100000"/>
              </a:lnSpc>
              <a:defRPr sz="1800">
                <a:latin typeface="Calibri"/>
                <a:ea typeface="Calibri"/>
                <a:cs typeface="Calibri"/>
                <a:sym typeface="Calibri"/>
              </a:defRPr>
            </a:pPr>
            <a:endParaRPr/>
          </a:p>
          <a:p>
            <a:pPr marL="200526" indent="-200526" defTabSz="914400">
              <a:lnSpc>
                <a:spcPct val="100000"/>
              </a:lnSpc>
              <a:buSzPct val="100000"/>
              <a:buAutoNum type="arabicParenR"/>
              <a:defRPr sz="1800">
                <a:latin typeface="Calibri"/>
                <a:ea typeface="Calibri"/>
                <a:cs typeface="Calibri"/>
                <a:sym typeface="Calibri"/>
              </a:defRPr>
            </a:pPr>
            <a:r>
              <a:t>Look at the composition of your book and the deployment of your assets. Most of your assets under management reside with people 50 and older. This puts a greater risk on those assets over time.</a:t>
            </a:r>
          </a:p>
          <a:p>
            <a:pPr defTabSz="914400">
              <a:lnSpc>
                <a:spcPct val="100000"/>
              </a:lnSpc>
              <a:defRPr sz="1800">
                <a:latin typeface="Calibri"/>
                <a:ea typeface="Calibri"/>
                <a:cs typeface="Calibri"/>
                <a:sym typeface="Calibri"/>
              </a:defRPr>
            </a:pPr>
            <a:endParaRPr/>
          </a:p>
          <a:p>
            <a:pPr marL="200526" indent="-200526" defTabSz="914400">
              <a:lnSpc>
                <a:spcPct val="100000"/>
              </a:lnSpc>
              <a:buSzPct val="100000"/>
              <a:buAutoNum type="arabicParenR" startAt="2"/>
              <a:defRPr sz="1800">
                <a:latin typeface="Calibri"/>
                <a:ea typeface="Calibri"/>
                <a:cs typeface="Calibri"/>
                <a:sym typeface="Calibri"/>
              </a:defRPr>
            </a:pPr>
            <a:r>
              <a:t>Perhaps more importantly, the financial rending of accounts at this age is more damaging than when people divorce at age 20 or 30, when their assets, responsibilities and obligations are comparatively smaller. Just as when clients face a financial loss later in life, it is more difficult for them to recover because of lost time and a shorter time horizon, similarly, the financial impact at later age of divorce is more difficult to overcome.</a:t>
            </a:r>
          </a:p>
          <a:p>
            <a:pPr defTabSz="914400">
              <a:lnSpc>
                <a:spcPct val="100000"/>
              </a:lnSpc>
              <a:defRPr sz="1800">
                <a:latin typeface="Calibri"/>
                <a:ea typeface="Calibri"/>
                <a:cs typeface="Calibri"/>
                <a:sym typeface="Calibri"/>
              </a:defRPr>
            </a:pPr>
            <a:endParaRPr/>
          </a:p>
          <a:p>
            <a:pPr marL="200526" indent="-200526" defTabSz="914400">
              <a:lnSpc>
                <a:spcPct val="100000"/>
              </a:lnSpc>
              <a:buSzPct val="100000"/>
              <a:buAutoNum type="arabicParenR" startAt="3"/>
              <a:defRPr sz="1800">
                <a:latin typeface="Calibri"/>
                <a:ea typeface="Calibri"/>
                <a:cs typeface="Calibri"/>
                <a:sym typeface="Calibri"/>
              </a:defRPr>
            </a:pPr>
            <a:r>
              <a:t> Furthermore, divorce at this age can be devastating for women. Women see a 45% decrease in standard of living vs only 21% for men. Given the demographics of people at in their 50’s and 60’s, it’s likely that the work prospects for your later-divorced women are not sufficient for them to avoid slipping toward poverty. Typically the male gets retirement accounts and the female gets the house. What looks equitable at first is many times not so fair. Why? Retirement assets tend to grow over time, whereas the house is saddled with maintenance and taxes and must be liquidated in order to provide retirement income.</a:t>
            </a:r>
          </a:p>
          <a:p>
            <a:pPr defTabSz="914400">
              <a:lnSpc>
                <a:spcPct val="100000"/>
              </a:lnSpc>
              <a:defRPr sz="1800">
                <a:latin typeface="Calibri"/>
                <a:ea typeface="Calibri"/>
                <a:cs typeface="Calibri"/>
                <a:sym typeface="Calibri"/>
              </a:defRPr>
            </a:pPr>
            <a:endParaRPr/>
          </a:p>
          <a:p>
            <a:pPr defTabSz="914400">
              <a:lnSpc>
                <a:spcPct val="100000"/>
              </a:lnSpc>
              <a:defRPr sz="1800">
                <a:latin typeface="Calibri"/>
                <a:ea typeface="Calibri"/>
                <a:cs typeface="Calibri"/>
                <a:sym typeface="Calibri"/>
              </a:defRPr>
            </a:pPr>
            <a:r>
              <a:t>So what are some steps we can take to work with our clients to help them improve their outcomes? (next slide)</a:t>
            </a:r>
          </a:p>
          <a:p>
            <a:pPr defTabSz="914400">
              <a:lnSpc>
                <a:spcPct val="100000"/>
              </a:lnSpc>
              <a:defRPr sz="1800">
                <a:latin typeface="Calibri"/>
                <a:ea typeface="Calibri"/>
                <a:cs typeface="Calibri"/>
                <a:sym typeface="Calibri"/>
              </a:defRPr>
            </a:pPr>
            <a:endParaRPr/>
          </a:p>
          <a:p>
            <a:pPr defTabSz="914400">
              <a:lnSpc>
                <a:spcPct val="100000"/>
              </a:lnSpc>
              <a:defRPr sz="1800">
                <a:latin typeface="Calibri"/>
                <a:ea typeface="Calibri"/>
                <a:cs typeface="Calibri"/>
                <a:sym typeface="Calibri"/>
              </a:defRPr>
            </a:pPr>
            <a:r>
              <a:t>https://www.usatoday.com/story/opinion/voices/2018/09/06/gray-divorce-elderly-couples-marriage-column/1183820002/</a:t>
            </a:r>
          </a:p>
          <a:p>
            <a:pPr defTabSz="914400">
              <a:lnSpc>
                <a:spcPct val="100000"/>
              </a:lnSpc>
              <a:defRPr sz="1800">
                <a:latin typeface="Calibri"/>
                <a:ea typeface="Calibri"/>
                <a:cs typeface="Calibri"/>
                <a:sym typeface="Calibri"/>
              </a:defRPr>
            </a:pPr>
            <a:endParaRPr/>
          </a:p>
          <a:p>
            <a:pPr defTabSz="914400">
              <a:lnSpc>
                <a:spcPct val="100000"/>
              </a:lnSpc>
              <a:defRPr sz="1800">
                <a:latin typeface="Calibri"/>
                <a:ea typeface="Calibri"/>
                <a:cs typeface="Calibri"/>
                <a:sym typeface="Calibri"/>
              </a:defRPr>
            </a:pPr>
            <a:r>
              <a:rPr u="sng">
                <a:solidFill>
                  <a:srgbClr val="0563C1"/>
                </a:solidFill>
                <a:uFill>
                  <a:solidFill>
                    <a:srgbClr val="0563C1"/>
                  </a:solidFill>
                </a:uFill>
                <a:hlinkClick r:id="rId3"/>
              </a:rPr>
              <a:t>https://www.investmentnews.com/article/20160112/BLOG05/160119983/gray-divorce-boosts-poverty-level-for-women</a:t>
            </a:r>
          </a:p>
          <a:p>
            <a:pPr defTabSz="914400">
              <a:lnSpc>
                <a:spcPct val="100000"/>
              </a:lnSpc>
              <a:defRPr sz="1800">
                <a:latin typeface="Calibri"/>
                <a:ea typeface="Calibri"/>
                <a:cs typeface="Calibri"/>
                <a:sym typeface="Calibri"/>
              </a:defRPr>
            </a:pPr>
            <a:endParaRPr u="sng">
              <a:solidFill>
                <a:srgbClr val="0563C1"/>
              </a:solidFill>
              <a:uFill>
                <a:solidFill>
                  <a:srgbClr val="0563C1"/>
                </a:solidFill>
              </a:uFill>
              <a:hlinkClick r:id="rId3"/>
            </a:endParaRPr>
          </a:p>
          <a:p>
            <a:pPr defTabSz="914400">
              <a:lnSpc>
                <a:spcPct val="100000"/>
              </a:lnSpc>
              <a:defRPr sz="1800">
                <a:latin typeface="Calibri"/>
                <a:ea typeface="Calibri"/>
                <a:cs typeface="Calibri"/>
                <a:sym typeface="Calibri"/>
              </a:defRPr>
            </a:pPr>
            <a:r>
              <a:t>Barron’s, “Divorce is Costly. Divorce in Retirement is Costly and Complicated”, September 29, 2019.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xfrm>
            <a:off x="381000" y="685800"/>
            <a:ext cx="6096000" cy="3429000"/>
          </a:xfrm>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The rules governing how you can work with your divorcing clients are laid out by by several authorities:</a:t>
            </a:r>
          </a:p>
          <a:p>
            <a:endParaRPr/>
          </a:p>
          <a:p>
            <a:r>
              <a:t>State</a:t>
            </a:r>
          </a:p>
          <a:p>
            <a:r>
              <a:t>Broker/dealer</a:t>
            </a:r>
          </a:p>
          <a:p>
            <a:r>
              <a:t>Professional designation</a:t>
            </a:r>
          </a:p>
          <a:p>
            <a:r>
              <a:t>Your personal sense of morals/ethics.</a:t>
            </a:r>
          </a:p>
          <a:p>
            <a:endParaRPr/>
          </a:p>
          <a:p>
            <a:r>
              <a:t>As I mentioned earlier, divorce can be particularly tricky if you have a relationship with both parties. The laws surrounding divorce and more particularly, your role as a financial professional will vary. So the first thing you should do is make sure you understand the rules that govern your state. Next, be sure you are following any of your firm’s specific rules and guidelines.</a:t>
            </a:r>
          </a:p>
          <a:p>
            <a:endParaRPr/>
          </a:p>
          <a:p>
            <a:r>
              <a:t>Also, note that the CFP Board’s Code of Ethics and Financial Responsibility and its Rules of Conduct don’t explicitly prohibit working with both parties during a divorce, but there is an obligation on the part of an advisor to communicate any potential conflicts to both of their clients and to their compliance department after becoming aware of a divorce. </a:t>
            </a:r>
          </a:p>
          <a:p>
            <a:endParaRPr/>
          </a:p>
          <a:p>
            <a:r>
              <a:t>DO NOT READ -</a:t>
            </a:r>
          </a:p>
          <a:p>
            <a:endParaRPr/>
          </a:p>
          <a:p>
            <a:r>
              <a:t>“Conflicts of Interest Between CFP® Professionals and Clients” | https://www.cfp.net/docs/for-cfp-pros---professional-standards</a:t>
            </a:r>
          </a:p>
          <a:p>
            <a:r>
              <a:t>enforcement/cfpboard_advisoryopinion_conflicts_of_interest.pdf?sfvrsn=4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defTabSz="914400">
              <a:lnSpc>
                <a:spcPct val="100000"/>
              </a:lnSpc>
              <a:defRPr sz="1800">
                <a:latin typeface="Calibri"/>
                <a:ea typeface="Calibri"/>
                <a:cs typeface="Calibri"/>
                <a:sym typeface="Calibri"/>
              </a:defRPr>
            </a:pPr>
            <a:r>
              <a:t>So what is your role as a financial professional when working through divorce situtations? It can best summarized by three words:  LISTEN</a:t>
            </a:r>
          </a:p>
          <a:p>
            <a:pPr defTabSz="914400">
              <a:lnSpc>
                <a:spcPct val="100000"/>
              </a:lnSpc>
              <a:defRPr sz="1800">
                <a:latin typeface="Calibri"/>
                <a:ea typeface="Calibri"/>
                <a:cs typeface="Calibri"/>
                <a:sym typeface="Calibri"/>
              </a:defRPr>
            </a:pPr>
            <a:r>
              <a:t>COMMUNICATE </a:t>
            </a:r>
          </a:p>
          <a:p>
            <a:pPr defTabSz="914400">
              <a:lnSpc>
                <a:spcPct val="100000"/>
              </a:lnSpc>
              <a:defRPr sz="1800">
                <a:latin typeface="Calibri"/>
                <a:ea typeface="Calibri"/>
                <a:cs typeface="Calibri"/>
                <a:sym typeface="Calibri"/>
              </a:defRPr>
            </a:pPr>
            <a:r>
              <a:t>REFER</a:t>
            </a:r>
          </a:p>
          <a:p>
            <a:pPr defTabSz="914400">
              <a:lnSpc>
                <a:spcPct val="100000"/>
              </a:lnSpc>
              <a:defRPr sz="1800">
                <a:latin typeface="Calibri"/>
                <a:ea typeface="Calibri"/>
                <a:cs typeface="Calibri"/>
                <a:sym typeface="Calibri"/>
              </a:defRPr>
            </a:pPr>
            <a:endParaRPr/>
          </a:p>
          <a:p>
            <a:pPr defTabSz="914400">
              <a:lnSpc>
                <a:spcPct val="100000"/>
              </a:lnSpc>
              <a:defRPr sz="1800">
                <a:latin typeface="Calibri"/>
                <a:ea typeface="Calibri"/>
                <a:cs typeface="Calibri"/>
                <a:sym typeface="Calibri"/>
              </a:defRPr>
            </a:pPr>
            <a:r>
              <a:t>Understand your limitations where it comes to knowing how you can and can’t help in these situations.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xfrm>
            <a:off x="381000" y="685800"/>
            <a:ext cx="6096000" cy="3429000"/>
          </a:xfrm>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The last bullet on the previous slide talked about REFER. One of the best ways you can help a divorcing couple is by being a source for other professionals. We’ve developed a referral template as a handout for this presentation that you can use to create a list of your trusted resources in each of a number of different specialties. Prepare this list with names, phones, and e-mail addresses and make it one of the first things you give to your client when you discover that they’re going through this.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xfrm>
            <a:off x="381000" y="685800"/>
            <a:ext cx="6096000" cy="3429000"/>
          </a:xfrm>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While no one expects that as a financial advisor you are also an expert at divorce, there are several terms and concepts that you should make sure you’re familiar with. </a:t>
            </a:r>
          </a:p>
          <a:p>
            <a:endParaRPr/>
          </a:p>
          <a:p>
            <a:r>
              <a:t>Look through this list. Could you explain what each of these 10 items is? If not, you probably need to at least get familiar with them. </a:t>
            </a:r>
          </a:p>
          <a:p>
            <a:endParaRPr/>
          </a:p>
          <a:p>
            <a:r>
              <a:t>We’ve prepared a handout with each of these terms and their associated definitions. </a:t>
            </a:r>
          </a:p>
          <a:p>
            <a:endParaRPr/>
          </a:p>
          <a:p>
            <a:r>
              <a:t>1. QDRO</a:t>
            </a:r>
          </a:p>
          <a:p>
            <a:r>
              <a:t>A court ruling earmarking a portion of a person’s retirement or pension fund payments to be paid to his or her ex-spouse as part of a division of marital assets.</a:t>
            </a:r>
          </a:p>
          <a:p>
            <a:endParaRPr/>
          </a:p>
          <a:p>
            <a:r>
              <a:t>A Qualified Domestic Relations Order (QDRO) is an order from the court that says how an employee’s retirement plan should be divided up between the employee and his or her ex-spouse. The QDRO should include how much to allocate to each spouse, when the non-employee spouse can start receiving benefits, and what happens when either party dies. The details of retirement plans can be incredibly tricky, so it’s important to have an attorney or experienced professional draft the QDRO.</a:t>
            </a:r>
          </a:p>
          <a:p>
            <a:endParaRPr/>
          </a:p>
          <a:p>
            <a:r>
              <a:t>2. Financial Affidavit</a:t>
            </a:r>
          </a:p>
          <a:p>
            <a:r>
              <a:t>Key document used to collect financial data, including all income, expenses, assets, and liabilities.</a:t>
            </a:r>
          </a:p>
          <a:p>
            <a:endParaRPr/>
          </a:p>
          <a:p>
            <a:r>
              <a:t>The financial affidavit is the backbone of any divorce settlement. Full disclosure and accuracy are imperative, but it is also important to note that the affidavit changes frequently as new information comes to light. This document may sound straightforward, but it can be surprising how many people are not involved in family finances and are ill-prepared to compile the necessary information.</a:t>
            </a:r>
          </a:p>
          <a:p>
            <a:endParaRPr/>
          </a:p>
          <a:p>
            <a:r>
              <a:t>3. COBRA</a:t>
            </a:r>
          </a:p>
          <a:p>
            <a:r>
              <a:t>The Consolidated Omnibus Budget Reconciliation Act (COBRA) law passed in 1986. It allows an ex-spouse to continue to receive health insurance coverage from his or her former spouse’s employer for up to three years after the divorce.</a:t>
            </a:r>
          </a:p>
          <a:p>
            <a:endParaRPr/>
          </a:p>
          <a:p>
            <a:r>
              <a:t>This federal law is a nice safety net for divorcing individuals who are on their ex-spouse’s insurance plan. However, premiums for COBRA coverage are often higher than when they were covered under the employer’s plan. Particularly with subsidies available under the Affordable Care Act, you should be sure to shop around to make sure you’re getting the best option.</a:t>
            </a:r>
          </a:p>
          <a:p>
            <a:endParaRPr/>
          </a:p>
          <a:p>
            <a:r>
              <a:t>4. Community Property State</a:t>
            </a:r>
          </a:p>
          <a:p>
            <a:r>
              <a:t>A state in which any property not deemed “separate” (i.e., owned before marriage or obtained by gift or inheritance) is “community” property and will likely be subject to a 50/50 division.</a:t>
            </a:r>
          </a:p>
          <a:p>
            <a:endParaRPr/>
          </a:p>
          <a:p>
            <a:r>
              <a:t>The way that assets are divided in divorce depends on the property division statutes of the state. There are currently eight states that have community property statutes: Arizona, California, Idaho, Louisiana, Nevada, New Mexico, Texas, and Washington.</a:t>
            </a:r>
          </a:p>
          <a:p>
            <a:endParaRPr/>
          </a:p>
          <a:p>
            <a:r>
              <a:t>5. Equitable Distribution State</a:t>
            </a:r>
          </a:p>
          <a:p>
            <a:r>
              <a:t>A state where settlements divide property based on a number of considerations to achieve an equitable and fair distribution – not necessarily an equal one.</a:t>
            </a:r>
          </a:p>
          <a:p>
            <a:endParaRPr/>
          </a:p>
          <a:p>
            <a:r>
              <a:t>The remaining 42 states (those that are not community property states) have equitable distribution statutes. In these states, property is divided based on many factors, including the length of the marriage and differences in age, wealth, earning potential, and health of the partners involved. This forgoes the idea that settlements should always be 50/50 and attempts to create a fair post-divorce situation.</a:t>
            </a:r>
          </a:p>
          <a:p>
            <a:endParaRPr/>
          </a:p>
          <a:p>
            <a:r>
              <a:t>6. Legal Separation</a:t>
            </a:r>
          </a:p>
          <a:p>
            <a:r>
              <a:t>Court ruling on division of property, spousal support, and responsibility to children when a couple wishes to separate but not divorce.</a:t>
            </a:r>
          </a:p>
          <a:p>
            <a:endParaRPr/>
          </a:p>
          <a:p>
            <a:r>
              <a:t>Couples may want pursue a legal separation rather than a divorce for several reasons, including religious principals, medical or insurance issues, or simply not wishing to be divorced. The state of Texas is the only state not to recognize legal separations.</a:t>
            </a:r>
          </a:p>
          <a:p>
            <a:endParaRPr/>
          </a:p>
          <a:p>
            <a:r>
              <a:t>7. Recapture Rule</a:t>
            </a:r>
          </a:p>
          <a:p>
            <a:r>
              <a:t>A rule that comes into effect if spousal support payments decrease more than $15,000 during the first three post-divorce years. If an individual paying spousal support is found to be in violation of recapture rules, the “excess spousal support” must be included in the payor’s taxable income in the third post-divorce year.</a:t>
            </a:r>
          </a:p>
          <a:p>
            <a:endParaRPr/>
          </a:p>
          <a:p>
            <a:r>
              <a:t>One of the more confusing and easy-to-forget rules related to divorce, recapture can be a huge tax problem for individuals paying spousal support. The Tax Reform Act of 1984 created this rule to prevent a property settlement payment (which is fully taxable for the payor) from being disguised as spousal support (which is tax-deductible for the payor).</a:t>
            </a:r>
          </a:p>
          <a:p>
            <a:endParaRPr/>
          </a:p>
          <a:p>
            <a:r>
              <a:t>8. Rehabilitative Maintenance</a:t>
            </a:r>
          </a:p>
          <a:p>
            <a:r>
              <a:t>Temporary financial support given to an ex-spouse until they are able to earn sufficient income to support themselves.</a:t>
            </a:r>
          </a:p>
          <a:p>
            <a:endParaRPr/>
          </a:p>
          <a:p>
            <a:r>
              <a:t>Rehabilitative maintenance became popular as a way to give ex-spouses a transition period. It is unrealistic to expect a lower wage-earning or stay-at-home spouse to immediately be able to earn enough income to support an entire household. Rehabilitative maintenance gives these individuals a chance to return to school or the workforce and transition into breadwinner status.</a:t>
            </a:r>
          </a:p>
          <a:p>
            <a:endParaRPr/>
          </a:p>
          <a:p>
            <a:r>
              <a:t>9. Property Settlement Note</a:t>
            </a:r>
          </a:p>
          <a:p>
            <a:r>
              <a:t>A note from the payor to the payee for an agreed-upon length of time with a reasonable interest rate.</a:t>
            </a:r>
          </a:p>
          <a:p>
            <a:endParaRPr/>
          </a:p>
          <a:p>
            <a:r>
              <a:t>These notes are a tool in dividing property between spouses. If one spouse wishes to keep an asset that tips the scales in his or her favor (such as the marital home), a property settlement note can be drawn up to achieve an equitable settlement.</a:t>
            </a:r>
          </a:p>
          <a:p>
            <a:endParaRPr/>
          </a:p>
          <a:p>
            <a:r>
              <a:t>10. IRC Section 72</a:t>
            </a:r>
          </a:p>
          <a:p>
            <a:r>
              <a:t>The section of the IRS code that allows an alternate payee to receive a one-time distribution from a retirement plan without having to pay a 10% tax penalty.</a:t>
            </a:r>
          </a:p>
          <a:p>
            <a:endParaRPr/>
          </a:p>
          <a:p>
            <a:r>
              <a:t>This little-known piece of the tax code can provide a great source of relief for individuals who received some part of their ex-spouse’s retirement plan in the divorce settlement. This one-time, penalty-free early distribution can help in establishing a post-divorce life, whether that’s buying a new car, renting a new apartment, or paying to go back to school. It should be noted that ordinary income tax does apply to this distribution.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124E66"/>
        </a:solidFill>
        <a:effectLst/>
      </p:bgPr>
    </p:bg>
    <p:spTree>
      <p:nvGrpSpPr>
        <p:cNvPr id="1" name=""/>
        <p:cNvGrpSpPr/>
        <p:nvPr/>
      </p:nvGrpSpPr>
      <p:grpSpPr>
        <a:xfrm>
          <a:off x="0" y="0"/>
          <a:ext cx="0" cy="0"/>
          <a:chOff x="0" y="0"/>
          <a:chExt cx="0" cy="0"/>
        </a:xfrm>
      </p:grpSpPr>
      <p:sp>
        <p:nvSpPr>
          <p:cNvPr id="15" name="Line"/>
          <p:cNvSpPr/>
          <p:nvPr/>
        </p:nvSpPr>
        <p:spPr>
          <a:xfrm flipV="1">
            <a:off x="762000" y="8635632"/>
            <a:ext cx="22859999" cy="369"/>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6" name="Title Text"/>
          <p:cNvSpPr txBox="1">
            <a:spLocks noGrp="1"/>
          </p:cNvSpPr>
          <p:nvPr>
            <p:ph type="title"/>
          </p:nvPr>
        </p:nvSpPr>
        <p:spPr>
          <a:xfrm>
            <a:off x="762000" y="9042400"/>
            <a:ext cx="22860000" cy="3810000"/>
          </a:xfrm>
          <a:prstGeom prst="rect">
            <a:avLst/>
          </a:prstGeom>
        </p:spPr>
        <p:txBody>
          <a:bodyPr/>
          <a:lstStyle>
            <a:lvl1pPr>
              <a:defRPr sz="30300">
                <a:solidFill>
                  <a:srgbClr val="61B246"/>
                </a:solidFill>
              </a:defRPr>
            </a:lvl1pPr>
          </a:lstStyle>
          <a:p>
            <a:r>
              <a:t>Title Text</a:t>
            </a:r>
          </a:p>
        </p:txBody>
      </p:sp>
      <p:sp>
        <p:nvSpPr>
          <p:cNvPr id="17" name="Body Level One…"/>
          <p:cNvSpPr txBox="1">
            <a:spLocks noGrp="1"/>
          </p:cNvSpPr>
          <p:nvPr>
            <p:ph type="body" sz="quarter" idx="1"/>
          </p:nvPr>
        </p:nvSpPr>
        <p:spPr>
          <a:xfrm>
            <a:off x="762000" y="5994400"/>
            <a:ext cx="22860000" cy="2540000"/>
          </a:xfrm>
          <a:prstGeom prst="rect">
            <a:avLst/>
          </a:prstGeom>
        </p:spPr>
        <p:txBody>
          <a:bodyPr anchor="b"/>
          <a:lstStyle>
            <a:lvl1pPr marL="0" indent="0" defTabSz="825500">
              <a:lnSpc>
                <a:spcPct val="80000"/>
              </a:lnSpc>
              <a:spcBef>
                <a:spcPts val="3200"/>
              </a:spcBef>
              <a:buClrTx/>
              <a:buSzTx/>
              <a:buFontTx/>
              <a:buNone/>
              <a:defRPr sz="7700" cap="all">
                <a:solidFill>
                  <a:srgbClr val="66818C"/>
                </a:solidFill>
                <a:latin typeface="DIN Alternate Bold"/>
                <a:ea typeface="DIN Alternate Bold"/>
                <a:cs typeface="DIN Alternate Bold"/>
                <a:sym typeface="DIN Alternate Bold"/>
              </a:defRPr>
            </a:lvl1pPr>
            <a:lvl2pPr marL="0" indent="0" defTabSz="825500">
              <a:lnSpc>
                <a:spcPct val="80000"/>
              </a:lnSpc>
              <a:spcBef>
                <a:spcPts val="3200"/>
              </a:spcBef>
              <a:buClrTx/>
              <a:buSzTx/>
              <a:buFontTx/>
              <a:buNone/>
              <a:defRPr sz="7700" cap="all">
                <a:solidFill>
                  <a:srgbClr val="66818C"/>
                </a:solidFill>
                <a:latin typeface="DIN Alternate Bold"/>
                <a:ea typeface="DIN Alternate Bold"/>
                <a:cs typeface="DIN Alternate Bold"/>
                <a:sym typeface="DIN Alternate Bold"/>
              </a:defRPr>
            </a:lvl2pPr>
            <a:lvl3pPr marL="0" indent="0" defTabSz="825500">
              <a:lnSpc>
                <a:spcPct val="80000"/>
              </a:lnSpc>
              <a:spcBef>
                <a:spcPts val="3200"/>
              </a:spcBef>
              <a:buClrTx/>
              <a:buSzTx/>
              <a:buFontTx/>
              <a:buNone/>
              <a:defRPr sz="7700" cap="all">
                <a:solidFill>
                  <a:srgbClr val="66818C"/>
                </a:solidFill>
                <a:latin typeface="DIN Alternate Bold"/>
                <a:ea typeface="DIN Alternate Bold"/>
                <a:cs typeface="DIN Alternate Bold"/>
                <a:sym typeface="DIN Alternate Bold"/>
              </a:defRPr>
            </a:lvl3pPr>
            <a:lvl4pPr marL="0" indent="0" defTabSz="825500">
              <a:lnSpc>
                <a:spcPct val="80000"/>
              </a:lnSpc>
              <a:spcBef>
                <a:spcPts val="3200"/>
              </a:spcBef>
              <a:buClrTx/>
              <a:buSzTx/>
              <a:buFontTx/>
              <a:buNone/>
              <a:defRPr sz="7700" cap="all">
                <a:solidFill>
                  <a:srgbClr val="66818C"/>
                </a:solidFill>
                <a:latin typeface="DIN Alternate Bold"/>
                <a:ea typeface="DIN Alternate Bold"/>
                <a:cs typeface="DIN Alternate Bold"/>
                <a:sym typeface="DIN Alternate Bold"/>
              </a:defRPr>
            </a:lvl4pPr>
            <a:lvl5pPr marL="0" indent="0" defTabSz="825500">
              <a:lnSpc>
                <a:spcPct val="80000"/>
              </a:lnSpc>
              <a:spcBef>
                <a:spcPts val="3200"/>
              </a:spcBef>
              <a:buClrTx/>
              <a:buSzTx/>
              <a:buFontTx/>
              <a:buNone/>
              <a:defRPr sz="7700" cap="all">
                <a:solidFill>
                  <a:srgbClr val="66818C"/>
                </a:solidFill>
                <a:latin typeface="DIN Alternate Bold"/>
                <a:ea typeface="DIN Alternate Bold"/>
                <a:cs typeface="DIN Alternate Bold"/>
                <a:sym typeface="DIN Alternate Bold"/>
              </a:defRPr>
            </a:lvl5pPr>
          </a:lstStyle>
          <a:p>
            <a:r>
              <a:t>Body Level One</a:t>
            </a:r>
          </a:p>
          <a:p>
            <a:pPr lvl="1"/>
            <a:r>
              <a:t>Body Level Two</a:t>
            </a:r>
          </a:p>
          <a:p>
            <a:pPr lvl="2"/>
            <a:r>
              <a:t>Body Level Three</a:t>
            </a:r>
          </a:p>
          <a:p>
            <a:pPr lvl="3"/>
            <a:r>
              <a:t>Body Level Four</a:t>
            </a:r>
          </a:p>
          <a:p>
            <a:pPr lvl="4"/>
            <a:r>
              <a:t>Body Level Five</a:t>
            </a:r>
          </a:p>
        </p:txBody>
      </p:sp>
      <p:sp>
        <p:nvSpPr>
          <p:cNvPr id="18" name="Slide Number"/>
          <p:cNvSpPr txBox="1">
            <a:spLocks noGrp="1"/>
          </p:cNvSpPr>
          <p:nvPr>
            <p:ph type="sldNum" sz="quarter" idx="2"/>
          </p:nvPr>
        </p:nvSpPr>
        <p:spPr>
          <a:xfrm>
            <a:off x="23063200" y="609600"/>
            <a:ext cx="553195"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124E66"/>
        </a:solidFill>
        <a:effectLst/>
      </p:bgPr>
    </p:bg>
    <p:spTree>
      <p:nvGrpSpPr>
        <p:cNvPr id="1" name=""/>
        <p:cNvGrpSpPr/>
        <p:nvPr/>
      </p:nvGrpSpPr>
      <p:grpSpPr>
        <a:xfrm>
          <a:off x="0" y="0"/>
          <a:ext cx="0" cy="0"/>
          <a:chOff x="0" y="0"/>
          <a:chExt cx="0" cy="0"/>
        </a:xfrm>
      </p:grpSpPr>
      <p:sp>
        <p:nvSpPr>
          <p:cNvPr id="104"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05" name="Text"/>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solidFill>
                  <a:srgbClr val="838787"/>
                </a:solidFill>
                <a:latin typeface="DIN Alternate Bold"/>
                <a:ea typeface="DIN Alternate Bold"/>
                <a:cs typeface="DIN Alternate Bold"/>
                <a:sym typeface="DIN Alternate Bold"/>
              </a:defRPr>
            </a:lvl1pPr>
          </a:lstStyle>
          <a:p>
            <a:r>
              <a:t>Text</a:t>
            </a:r>
          </a:p>
        </p:txBody>
      </p:sp>
      <p:sp>
        <p:nvSpPr>
          <p:cNvPr id="106" name="Image"/>
          <p:cNvSpPr>
            <a:spLocks noGrp="1"/>
          </p:cNvSpPr>
          <p:nvPr>
            <p:ph type="pic" idx="22"/>
          </p:nvPr>
        </p:nvSpPr>
        <p:spPr>
          <a:xfrm>
            <a:off x="13258800" y="0"/>
            <a:ext cx="12428272" cy="13716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762000" y="2159000"/>
            <a:ext cx="11811000" cy="1016000"/>
          </a:xfrm>
          <a:prstGeom prst="rect">
            <a:avLst/>
          </a:prstGeom>
        </p:spPr>
        <p:txBody>
          <a:bodyPr/>
          <a:lstStyle>
            <a:lvl1pPr defTabSz="914400">
              <a:lnSpc>
                <a:spcPct val="90000"/>
              </a:lnSpc>
              <a:spcBef>
                <a:spcPts val="3900"/>
              </a:spcBef>
              <a:defRPr sz="4000" b="1" cap="none">
                <a:solidFill>
                  <a:srgbClr val="61B246"/>
                </a:solidFill>
                <a:latin typeface="+mn-lt"/>
                <a:ea typeface="+mn-ea"/>
                <a:cs typeface="+mn-cs"/>
                <a:sym typeface="Arial"/>
              </a:defRPr>
            </a:lvl1pPr>
          </a:lstStyle>
          <a:p>
            <a:r>
              <a:t>Title Text</a:t>
            </a:r>
          </a:p>
        </p:txBody>
      </p:sp>
      <p:sp>
        <p:nvSpPr>
          <p:cNvPr id="108" name="Body Level One…"/>
          <p:cNvSpPr txBox="1">
            <a:spLocks noGrp="1"/>
          </p:cNvSpPr>
          <p:nvPr>
            <p:ph type="body" sz="half" idx="1"/>
          </p:nvPr>
        </p:nvSpPr>
        <p:spPr>
          <a:xfrm>
            <a:off x="762000" y="3860800"/>
            <a:ext cx="11811000" cy="8585200"/>
          </a:xfrm>
          <a:prstGeom prst="rect">
            <a:avLst/>
          </a:prstGeom>
        </p:spPr>
        <p:txBody>
          <a:bodyPr/>
          <a:lstStyle>
            <a:lvl1pPr marL="635000" indent="-635000" defTabSz="825500">
              <a:spcBef>
                <a:spcPts val="3900"/>
              </a:spcBef>
              <a:buClr>
                <a:schemeClr val="accent1"/>
              </a:buClr>
              <a:buChar char="▸"/>
              <a:defRPr sz="4000">
                <a:solidFill>
                  <a:srgbClr val="66818C"/>
                </a:solidFill>
                <a:latin typeface="Avenir Next Medium"/>
                <a:ea typeface="Avenir Next Medium"/>
                <a:cs typeface="Avenir Next Medium"/>
                <a:sym typeface="Avenir Next Medium"/>
              </a:defRPr>
            </a:lvl1pPr>
            <a:lvl2pPr marL="1270000" indent="-635000" defTabSz="825500">
              <a:spcBef>
                <a:spcPts val="3900"/>
              </a:spcBef>
              <a:buClr>
                <a:schemeClr val="accent1"/>
              </a:buClr>
              <a:buChar char="▸"/>
              <a:defRPr sz="4000">
                <a:solidFill>
                  <a:srgbClr val="66818C"/>
                </a:solidFill>
                <a:latin typeface="Avenir Next Medium"/>
                <a:ea typeface="Avenir Next Medium"/>
                <a:cs typeface="Avenir Next Medium"/>
                <a:sym typeface="Avenir Next Medium"/>
              </a:defRPr>
            </a:lvl2pPr>
            <a:lvl3pPr marL="1905000" indent="-635000" defTabSz="825500">
              <a:spcBef>
                <a:spcPts val="3900"/>
              </a:spcBef>
              <a:buClr>
                <a:schemeClr val="accent1"/>
              </a:buClr>
              <a:buChar char="▸"/>
              <a:defRPr sz="4000">
                <a:solidFill>
                  <a:srgbClr val="66818C"/>
                </a:solidFill>
                <a:latin typeface="Avenir Next Medium"/>
                <a:ea typeface="Avenir Next Medium"/>
                <a:cs typeface="Avenir Next Medium"/>
                <a:sym typeface="Avenir Next Medium"/>
              </a:defRPr>
            </a:lvl3pPr>
            <a:lvl4pPr marL="2540000" indent="-635000" defTabSz="825500">
              <a:spcBef>
                <a:spcPts val="3900"/>
              </a:spcBef>
              <a:buClr>
                <a:schemeClr val="accent1"/>
              </a:buClr>
              <a:buChar char="▸"/>
              <a:defRPr sz="4000">
                <a:solidFill>
                  <a:srgbClr val="66818C"/>
                </a:solidFill>
                <a:latin typeface="Avenir Next Medium"/>
                <a:ea typeface="Avenir Next Medium"/>
                <a:cs typeface="Avenir Next Medium"/>
                <a:sym typeface="Avenir Next Medium"/>
              </a:defRPr>
            </a:lvl4pPr>
            <a:lvl5pPr marL="3175000" indent="-635000" defTabSz="825500">
              <a:spcBef>
                <a:spcPts val="3900"/>
              </a:spcBef>
              <a:buClr>
                <a:schemeClr val="accent1"/>
              </a:buClr>
              <a:buChar char="▸"/>
              <a:defRPr sz="4000">
                <a:solidFill>
                  <a:srgbClr val="66818C"/>
                </a:solidFill>
                <a:latin typeface="Avenir Next Medium"/>
                <a:ea typeface="Avenir Next Medium"/>
                <a:cs typeface="Avenir Next Medium"/>
                <a:sym typeface="Avenir Next Medium"/>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222222"/>
        </a:solidFill>
        <a:effectLst/>
      </p:bgPr>
    </p:bg>
    <p:spTree>
      <p:nvGrpSpPr>
        <p:cNvPr id="1" name=""/>
        <p:cNvGrpSpPr/>
        <p:nvPr/>
      </p:nvGrpSpPr>
      <p:grpSpPr>
        <a:xfrm>
          <a:off x="0" y="0"/>
          <a:ext cx="0" cy="0"/>
          <a:chOff x="0" y="0"/>
          <a:chExt cx="0" cy="0"/>
        </a:xfrm>
      </p:grpSpPr>
      <p:sp>
        <p:nvSpPr>
          <p:cNvPr id="116"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17" name="Text"/>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solidFill>
                  <a:srgbClr val="838787"/>
                </a:solidFill>
                <a:latin typeface="DIN Alternate Bold"/>
                <a:ea typeface="DIN Alternate Bold"/>
                <a:cs typeface="DIN Alternate Bold"/>
                <a:sym typeface="DIN Alternate Bold"/>
              </a:defRPr>
            </a:lvl1pPr>
          </a:lstStyle>
          <a:p>
            <a:r>
              <a:t>Text</a:t>
            </a:r>
          </a:p>
        </p:txBody>
      </p:sp>
      <p:sp>
        <p:nvSpPr>
          <p:cNvPr id="118" name="Body Level One…"/>
          <p:cNvSpPr txBox="1">
            <a:spLocks noGrp="1"/>
          </p:cNvSpPr>
          <p:nvPr>
            <p:ph type="body" idx="1"/>
          </p:nvPr>
        </p:nvSpPr>
        <p:spPr>
          <a:prstGeom prst="rect">
            <a:avLst/>
          </a:prstGeom>
        </p:spPr>
        <p:txBody>
          <a:bodyPr/>
          <a:lstStyle>
            <a:lvl1pPr>
              <a:buClr>
                <a:schemeClr val="accent1"/>
              </a:buClr>
              <a:buSzPct val="125000"/>
              <a:buChar char="▸"/>
            </a:lvl1pPr>
            <a:lvl2pPr>
              <a:buClr>
                <a:schemeClr val="accent1"/>
              </a:buClr>
              <a:buSzPct val="125000"/>
              <a:buChar char="▸"/>
            </a:lvl2pPr>
            <a:lvl3pPr>
              <a:buClr>
                <a:schemeClr val="accent1"/>
              </a:buClr>
              <a:buSzPct val="125000"/>
              <a:buChar char="▸"/>
            </a:lvl3pPr>
            <a:lvl4pPr>
              <a:buClr>
                <a:schemeClr val="accent1"/>
              </a:buClr>
              <a:buSzPct val="125000"/>
              <a:buChar char="▸"/>
            </a:lvl4pPr>
            <a:lvl5pPr>
              <a:buClr>
                <a:schemeClr val="accent1"/>
              </a:buClr>
              <a:buSzPct val="125000"/>
              <a:buChar cha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26" name="Image"/>
          <p:cNvSpPr>
            <a:spLocks noGrp="1"/>
          </p:cNvSpPr>
          <p:nvPr>
            <p:ph type="pic" sz="half" idx="21"/>
          </p:nvPr>
        </p:nvSpPr>
        <p:spPr>
          <a:xfrm>
            <a:off x="12192000" y="-177800"/>
            <a:ext cx="12192000" cy="7162800"/>
          </a:xfrm>
          <a:prstGeom prst="rect">
            <a:avLst/>
          </a:prstGeom>
        </p:spPr>
        <p:txBody>
          <a:bodyPr lIns="91439" tIns="45719" rIns="91439" bIns="45719">
            <a:noAutofit/>
          </a:bodyPr>
          <a:lstStyle/>
          <a:p>
            <a:endParaRPr/>
          </a:p>
        </p:txBody>
      </p:sp>
      <p:sp>
        <p:nvSpPr>
          <p:cNvPr id="127" name="Image"/>
          <p:cNvSpPr>
            <a:spLocks noGrp="1"/>
          </p:cNvSpPr>
          <p:nvPr>
            <p:ph type="pic" sz="half" idx="22"/>
          </p:nvPr>
        </p:nvSpPr>
        <p:spPr>
          <a:xfrm>
            <a:off x="12192000" y="6451600"/>
            <a:ext cx="12192000" cy="8297334"/>
          </a:xfrm>
          <a:prstGeom prst="rect">
            <a:avLst/>
          </a:prstGeom>
        </p:spPr>
        <p:txBody>
          <a:bodyPr lIns="91439" tIns="45719" rIns="91439" bIns="45719">
            <a:noAutofit/>
          </a:bodyPr>
          <a:lstStyle/>
          <a:p>
            <a:endParaRPr/>
          </a:p>
        </p:txBody>
      </p:sp>
      <p:sp>
        <p:nvSpPr>
          <p:cNvPr id="128" name="Image"/>
          <p:cNvSpPr>
            <a:spLocks noGrp="1"/>
          </p:cNvSpPr>
          <p:nvPr>
            <p:ph type="pic" idx="23"/>
          </p:nvPr>
        </p:nvSpPr>
        <p:spPr>
          <a:xfrm>
            <a:off x="-190500" y="0"/>
            <a:ext cx="12428272" cy="13716000"/>
          </a:xfrm>
          <a:prstGeom prst="rect">
            <a:avLst/>
          </a:prstGeom>
        </p:spPr>
        <p:txBody>
          <a:bodyPr lIns="91439" tIns="45719" rIns="91439" bIns="45719">
            <a:noAutofit/>
          </a:bodyPr>
          <a:lstStyle/>
          <a:p>
            <a:endParaRP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222222"/>
        </a:solidFill>
        <a:effectLst/>
      </p:bgPr>
    </p:bg>
    <p:spTree>
      <p:nvGrpSpPr>
        <p:cNvPr id="1" name=""/>
        <p:cNvGrpSpPr/>
        <p:nvPr/>
      </p:nvGrpSpPr>
      <p:grpSpPr>
        <a:xfrm>
          <a:off x="0" y="0"/>
          <a:ext cx="0" cy="0"/>
          <a:chOff x="0" y="0"/>
          <a:chExt cx="0" cy="0"/>
        </a:xfrm>
      </p:grpSpPr>
      <p:sp>
        <p:nvSpPr>
          <p:cNvPr id="136"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7" name="Callout"/>
          <p:cNvSpPr/>
          <p:nvPr/>
        </p:nvSpPr>
        <p:spPr>
          <a:xfrm>
            <a:off x="761999" y="1736218"/>
            <a:ext cx="23045739" cy="4270376"/>
          </a:xfrm>
          <a:custGeom>
            <a:avLst/>
            <a:gdLst/>
            <a:ahLst/>
            <a:cxnLst>
              <a:cxn ang="0">
                <a:pos x="wd2" y="hd2"/>
              </a:cxn>
              <a:cxn ang="5400000">
                <a:pos x="wd2" y="hd2"/>
              </a:cxn>
              <a:cxn ang="10800000">
                <a:pos x="wd2" y="hd2"/>
              </a:cxn>
              <a:cxn ang="16200000">
                <a:pos x="wd2" y="hd2"/>
              </a:cxn>
            </a:cxnLst>
            <a:rect l="0" t="0" r="r" b="b"/>
            <a:pathLst>
              <a:path w="21600" h="21600" extrusionOk="0">
                <a:moveTo>
                  <a:pt x="117" y="0"/>
                </a:moveTo>
                <a:cubicBezTo>
                  <a:pt x="53" y="0"/>
                  <a:pt x="0" y="284"/>
                  <a:pt x="0" y="632"/>
                </a:cubicBezTo>
                <a:lnTo>
                  <a:pt x="0" y="17368"/>
                </a:lnTo>
                <a:cubicBezTo>
                  <a:pt x="0" y="17717"/>
                  <a:pt x="53" y="18001"/>
                  <a:pt x="117" y="18001"/>
                </a:cubicBezTo>
                <a:lnTo>
                  <a:pt x="2404" y="18001"/>
                </a:lnTo>
                <a:lnTo>
                  <a:pt x="2894" y="21600"/>
                </a:lnTo>
                <a:lnTo>
                  <a:pt x="3382" y="18001"/>
                </a:lnTo>
                <a:lnTo>
                  <a:pt x="21483" y="18001"/>
                </a:lnTo>
                <a:cubicBezTo>
                  <a:pt x="21548" y="18001"/>
                  <a:pt x="21600" y="17717"/>
                  <a:pt x="21600" y="17368"/>
                </a:cubicBezTo>
                <a:lnTo>
                  <a:pt x="21600" y="632"/>
                </a:lnTo>
                <a:cubicBezTo>
                  <a:pt x="21600" y="284"/>
                  <a:pt x="21548" y="0"/>
                  <a:pt x="21483" y="0"/>
                </a:cubicBezTo>
                <a:lnTo>
                  <a:pt x="117"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4000" cap="all">
                <a:solidFill>
                  <a:srgbClr val="FFFFFF"/>
                </a:solidFill>
                <a:latin typeface="+mj-lt"/>
                <a:ea typeface="+mj-ea"/>
                <a:cs typeface="+mj-cs"/>
                <a:sym typeface="DIN Condensed Bold"/>
              </a:defRPr>
            </a:pPr>
            <a:endParaRPr/>
          </a:p>
        </p:txBody>
      </p:sp>
      <p:sp>
        <p:nvSpPr>
          <p:cNvPr id="138" name="Type a quote here."/>
          <p:cNvSpPr txBox="1">
            <a:spLocks noGrp="1"/>
          </p:cNvSpPr>
          <p:nvPr>
            <p:ph type="body" sz="quarter" idx="21"/>
          </p:nvPr>
        </p:nvSpPr>
        <p:spPr>
          <a:xfrm>
            <a:off x="1562099" y="2510918"/>
            <a:ext cx="21056601" cy="1805947"/>
          </a:xfrm>
          <a:prstGeom prst="rect">
            <a:avLst/>
          </a:prstGeom>
        </p:spPr>
        <p:txBody>
          <a:bodyPr>
            <a:spAutoFit/>
          </a:bodyPr>
          <a:lstStyle>
            <a:lvl1pPr marL="0" indent="0" defTabSz="825500">
              <a:lnSpc>
                <a:spcPct val="80000"/>
              </a:lnSpc>
              <a:spcBef>
                <a:spcPts val="0"/>
              </a:spcBef>
              <a:buClrTx/>
              <a:buSzTx/>
              <a:buFontTx/>
              <a:buNone/>
              <a:defRPr sz="13400" cap="all">
                <a:latin typeface="+mj-lt"/>
                <a:ea typeface="+mj-ea"/>
                <a:cs typeface="+mj-cs"/>
                <a:sym typeface="DIN Condensed Bold"/>
              </a:defRPr>
            </a:lvl1pPr>
          </a:lstStyle>
          <a:p>
            <a:r>
              <a:t>Type a quote here.</a:t>
            </a:r>
          </a:p>
        </p:txBody>
      </p:sp>
      <p:sp>
        <p:nvSpPr>
          <p:cNvPr id="139" name="Johnny Appleseed"/>
          <p:cNvSpPr txBox="1">
            <a:spLocks noGrp="1"/>
          </p:cNvSpPr>
          <p:nvPr>
            <p:ph type="body" sz="quarter" idx="22"/>
          </p:nvPr>
        </p:nvSpPr>
        <p:spPr>
          <a:xfrm>
            <a:off x="854868" y="6075385"/>
            <a:ext cx="22860001" cy="1206501"/>
          </a:xfrm>
          <a:prstGeom prst="rect">
            <a:avLst/>
          </a:prstGeom>
        </p:spPr>
        <p:txBody>
          <a:bodyPr anchor="ctr">
            <a:spAutoFit/>
          </a:bodyPr>
          <a:lstStyle>
            <a:lvl1pPr marL="0" indent="0" defTabSz="825500">
              <a:lnSpc>
                <a:spcPct val="80000"/>
              </a:lnSpc>
              <a:spcBef>
                <a:spcPts val="0"/>
              </a:spcBef>
              <a:buClrTx/>
              <a:buSzTx/>
              <a:buFontTx/>
              <a:buNone/>
              <a:defRPr sz="8700">
                <a:solidFill>
                  <a:srgbClr val="838787"/>
                </a:solidFill>
                <a:latin typeface="+mj-lt"/>
                <a:ea typeface="+mj-ea"/>
                <a:cs typeface="+mj-cs"/>
                <a:sym typeface="DIN Condensed Bold"/>
              </a:defRPr>
            </a:lvl1pPr>
          </a:lstStyle>
          <a:p>
            <a:r>
              <a:t>Johnny Appleseed</a:t>
            </a:r>
          </a:p>
        </p:txBody>
      </p:sp>
      <p:sp>
        <p:nvSpPr>
          <p:cNvPr id="140" name="Text"/>
          <p:cNvSpPr txBox="1">
            <a:spLocks noGrp="1"/>
          </p:cNvSpPr>
          <p:nvPr>
            <p:ph type="body" sz="quarter" idx="23"/>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solidFill>
                  <a:srgbClr val="838787"/>
                </a:solidFill>
                <a:latin typeface="DIN Alternate Bold"/>
                <a:ea typeface="DIN Alternate Bold"/>
                <a:cs typeface="DIN Alternate Bold"/>
                <a:sym typeface="DIN Alternate Bold"/>
              </a:defRPr>
            </a:lvl1pPr>
          </a:lstStyle>
          <a:p>
            <a:r>
              <a:t>Text</a:t>
            </a:r>
          </a:p>
        </p:txBody>
      </p:sp>
      <p:sp>
        <p:nvSpPr>
          <p:cNvPr id="141" name="Callout"/>
          <p:cNvSpPr/>
          <p:nvPr/>
        </p:nvSpPr>
        <p:spPr>
          <a:xfrm>
            <a:off x="761999" y="7578911"/>
            <a:ext cx="23045739" cy="4379120"/>
          </a:xfrm>
          <a:custGeom>
            <a:avLst/>
            <a:gdLst/>
            <a:ahLst/>
            <a:cxnLst>
              <a:cxn ang="0">
                <a:pos x="wd2" y="hd2"/>
              </a:cxn>
              <a:cxn ang="5400000">
                <a:pos x="wd2" y="hd2"/>
              </a:cxn>
              <a:cxn ang="10800000">
                <a:pos x="wd2" y="hd2"/>
              </a:cxn>
              <a:cxn ang="16200000">
                <a:pos x="wd2" y="hd2"/>
              </a:cxn>
            </a:cxnLst>
            <a:rect l="0" t="0" r="r" b="b"/>
            <a:pathLst>
              <a:path w="21600" h="21600" extrusionOk="0">
                <a:moveTo>
                  <a:pt x="117" y="0"/>
                </a:moveTo>
                <a:cubicBezTo>
                  <a:pt x="53" y="0"/>
                  <a:pt x="0" y="277"/>
                  <a:pt x="0" y="617"/>
                </a:cubicBezTo>
                <a:lnTo>
                  <a:pt x="0" y="16937"/>
                </a:lnTo>
                <a:cubicBezTo>
                  <a:pt x="0" y="17277"/>
                  <a:pt x="53" y="17554"/>
                  <a:pt x="117" y="17554"/>
                </a:cubicBezTo>
                <a:lnTo>
                  <a:pt x="17985" y="17554"/>
                </a:lnTo>
                <a:lnTo>
                  <a:pt x="18474" y="21600"/>
                </a:lnTo>
                <a:lnTo>
                  <a:pt x="18963" y="17554"/>
                </a:lnTo>
                <a:lnTo>
                  <a:pt x="21483" y="17554"/>
                </a:lnTo>
                <a:cubicBezTo>
                  <a:pt x="21548" y="17554"/>
                  <a:pt x="21600" y="17277"/>
                  <a:pt x="21600" y="16937"/>
                </a:cubicBezTo>
                <a:lnTo>
                  <a:pt x="21600" y="617"/>
                </a:lnTo>
                <a:cubicBezTo>
                  <a:pt x="21600" y="277"/>
                  <a:pt x="21548" y="0"/>
                  <a:pt x="21483" y="0"/>
                </a:cubicBezTo>
                <a:lnTo>
                  <a:pt x="117"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4000" cap="all">
                <a:solidFill>
                  <a:srgbClr val="FFFFFF"/>
                </a:solidFill>
                <a:latin typeface="+mj-lt"/>
                <a:ea typeface="+mj-ea"/>
                <a:cs typeface="+mj-cs"/>
                <a:sym typeface="DIN Condensed Bold"/>
              </a:defRPr>
            </a:pPr>
            <a:endParaRPr/>
          </a:p>
        </p:txBody>
      </p:sp>
      <p:sp>
        <p:nvSpPr>
          <p:cNvPr id="142" name="Type a quote here."/>
          <p:cNvSpPr txBox="1"/>
          <p:nvPr/>
        </p:nvSpPr>
        <p:spPr>
          <a:xfrm>
            <a:off x="1562099" y="8056585"/>
            <a:ext cx="21056601" cy="1805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nSpc>
                <a:spcPct val="80000"/>
              </a:lnSpc>
              <a:spcBef>
                <a:spcPts val="0"/>
              </a:spcBef>
              <a:defRPr sz="13400" cap="all">
                <a:solidFill>
                  <a:srgbClr val="FFFFFF"/>
                </a:solidFill>
                <a:latin typeface="+mj-lt"/>
                <a:ea typeface="+mj-ea"/>
                <a:cs typeface="+mj-cs"/>
                <a:sym typeface="DIN Condensed Bold"/>
              </a:defRPr>
            </a:lvl1pPr>
          </a:lstStyle>
          <a:p>
            <a:r>
              <a:t>Type a quote here.</a:t>
            </a:r>
          </a:p>
        </p:txBody>
      </p:sp>
      <p:sp>
        <p:nvSpPr>
          <p:cNvPr id="143" name="Johnny Appleseed"/>
          <p:cNvSpPr txBox="1"/>
          <p:nvPr/>
        </p:nvSpPr>
        <p:spPr>
          <a:xfrm>
            <a:off x="762000" y="12087270"/>
            <a:ext cx="22860000"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lnSpc>
                <a:spcPct val="80000"/>
              </a:lnSpc>
              <a:spcBef>
                <a:spcPts val="0"/>
              </a:spcBef>
              <a:defRPr sz="8700">
                <a:latin typeface="+mj-lt"/>
                <a:ea typeface="+mj-ea"/>
                <a:cs typeface="+mj-cs"/>
                <a:sym typeface="DIN Condensed Bold"/>
              </a:defRPr>
            </a:lvl1pPr>
          </a:lstStyle>
          <a:p>
            <a:r>
              <a:t>Johnny Appleseed</a:t>
            </a:r>
          </a:p>
        </p:txBody>
      </p:sp>
      <p:sp>
        <p:nvSpPr>
          <p:cNvPr id="1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Quote copy">
    <p:bg>
      <p:bgPr>
        <a:solidFill>
          <a:srgbClr val="222222"/>
        </a:solidFill>
        <a:effectLst/>
      </p:bgPr>
    </p:bg>
    <p:spTree>
      <p:nvGrpSpPr>
        <p:cNvPr id="1" name=""/>
        <p:cNvGrpSpPr/>
        <p:nvPr/>
      </p:nvGrpSpPr>
      <p:grpSpPr>
        <a:xfrm>
          <a:off x="0" y="0"/>
          <a:ext cx="0" cy="0"/>
          <a:chOff x="0" y="0"/>
          <a:chExt cx="0" cy="0"/>
        </a:xfrm>
      </p:grpSpPr>
      <p:sp>
        <p:nvSpPr>
          <p:cNvPr id="151" name="Callout"/>
          <p:cNvSpPr/>
          <p:nvPr/>
        </p:nvSpPr>
        <p:spPr>
          <a:xfrm>
            <a:off x="761999" y="1736218"/>
            <a:ext cx="23045739" cy="4270376"/>
          </a:xfrm>
          <a:custGeom>
            <a:avLst/>
            <a:gdLst/>
            <a:ahLst/>
            <a:cxnLst>
              <a:cxn ang="0">
                <a:pos x="wd2" y="hd2"/>
              </a:cxn>
              <a:cxn ang="5400000">
                <a:pos x="wd2" y="hd2"/>
              </a:cxn>
              <a:cxn ang="10800000">
                <a:pos x="wd2" y="hd2"/>
              </a:cxn>
              <a:cxn ang="16200000">
                <a:pos x="wd2" y="hd2"/>
              </a:cxn>
            </a:cxnLst>
            <a:rect l="0" t="0" r="r" b="b"/>
            <a:pathLst>
              <a:path w="21600" h="21600" extrusionOk="0">
                <a:moveTo>
                  <a:pt x="117" y="0"/>
                </a:moveTo>
                <a:cubicBezTo>
                  <a:pt x="53" y="0"/>
                  <a:pt x="0" y="284"/>
                  <a:pt x="0" y="632"/>
                </a:cubicBezTo>
                <a:lnTo>
                  <a:pt x="0" y="17368"/>
                </a:lnTo>
                <a:cubicBezTo>
                  <a:pt x="0" y="17717"/>
                  <a:pt x="53" y="18001"/>
                  <a:pt x="117" y="18001"/>
                </a:cubicBezTo>
                <a:lnTo>
                  <a:pt x="2404" y="18001"/>
                </a:lnTo>
                <a:lnTo>
                  <a:pt x="2894" y="21600"/>
                </a:lnTo>
                <a:lnTo>
                  <a:pt x="3382" y="18001"/>
                </a:lnTo>
                <a:lnTo>
                  <a:pt x="21483" y="18001"/>
                </a:lnTo>
                <a:cubicBezTo>
                  <a:pt x="21548" y="18001"/>
                  <a:pt x="21600" y="17717"/>
                  <a:pt x="21600" y="17368"/>
                </a:cubicBezTo>
                <a:lnTo>
                  <a:pt x="21600" y="632"/>
                </a:lnTo>
                <a:cubicBezTo>
                  <a:pt x="21600" y="284"/>
                  <a:pt x="21548" y="0"/>
                  <a:pt x="21483" y="0"/>
                </a:cubicBezTo>
                <a:lnTo>
                  <a:pt x="117"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4000" cap="all">
                <a:solidFill>
                  <a:srgbClr val="FFFFFF"/>
                </a:solidFill>
                <a:latin typeface="+mj-lt"/>
                <a:ea typeface="+mj-ea"/>
                <a:cs typeface="+mj-cs"/>
                <a:sym typeface="DIN Condensed Bold"/>
              </a:defRPr>
            </a:pPr>
            <a:endParaRPr/>
          </a:p>
        </p:txBody>
      </p:sp>
      <p:sp>
        <p:nvSpPr>
          <p:cNvPr id="152" name="Type a quote here."/>
          <p:cNvSpPr txBox="1">
            <a:spLocks noGrp="1"/>
          </p:cNvSpPr>
          <p:nvPr>
            <p:ph type="body" sz="quarter" idx="21"/>
          </p:nvPr>
        </p:nvSpPr>
        <p:spPr>
          <a:xfrm>
            <a:off x="1562099" y="2510918"/>
            <a:ext cx="21056601" cy="1805947"/>
          </a:xfrm>
          <a:prstGeom prst="rect">
            <a:avLst/>
          </a:prstGeom>
        </p:spPr>
        <p:txBody>
          <a:bodyPr>
            <a:spAutoFit/>
          </a:bodyPr>
          <a:lstStyle>
            <a:lvl1pPr marL="0" indent="0" defTabSz="825500">
              <a:lnSpc>
                <a:spcPct val="80000"/>
              </a:lnSpc>
              <a:spcBef>
                <a:spcPts val="0"/>
              </a:spcBef>
              <a:buClrTx/>
              <a:buSzTx/>
              <a:buFontTx/>
              <a:buNone/>
              <a:defRPr sz="13400" cap="all">
                <a:latin typeface="+mj-lt"/>
                <a:ea typeface="+mj-ea"/>
                <a:cs typeface="+mj-cs"/>
                <a:sym typeface="DIN Condensed Bold"/>
              </a:defRPr>
            </a:lvl1pPr>
          </a:lstStyle>
          <a:p>
            <a:r>
              <a:t>Type a quote here.</a:t>
            </a:r>
          </a:p>
        </p:txBody>
      </p:sp>
      <p:sp>
        <p:nvSpPr>
          <p:cNvPr id="153" name="Johnny Appleseed"/>
          <p:cNvSpPr txBox="1"/>
          <p:nvPr/>
        </p:nvSpPr>
        <p:spPr>
          <a:xfrm>
            <a:off x="762000" y="12087270"/>
            <a:ext cx="22860000"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lnSpc>
                <a:spcPct val="80000"/>
              </a:lnSpc>
              <a:spcBef>
                <a:spcPts val="0"/>
              </a:spcBef>
              <a:defRPr sz="8700">
                <a:latin typeface="+mj-lt"/>
                <a:ea typeface="+mj-ea"/>
                <a:cs typeface="+mj-cs"/>
                <a:sym typeface="DIN Condensed Bold"/>
              </a:defRPr>
            </a:lvl1pPr>
          </a:lstStyle>
          <a:p>
            <a:r>
              <a:t>Johnny Appleseed</a:t>
            </a: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61" name="Type a quote here."/>
          <p:cNvSpPr txBox="1">
            <a:spLocks noGrp="1"/>
          </p:cNvSpPr>
          <p:nvPr>
            <p:ph type="body" sz="quarter" idx="21"/>
          </p:nvPr>
        </p:nvSpPr>
        <p:spPr>
          <a:xfrm>
            <a:off x="11049000" y="3721100"/>
            <a:ext cx="12573000" cy="1805946"/>
          </a:xfrm>
          <a:prstGeom prst="rect">
            <a:avLst/>
          </a:prstGeom>
        </p:spPr>
        <p:txBody>
          <a:bodyPr>
            <a:spAutoFit/>
          </a:bodyPr>
          <a:lstStyle>
            <a:lvl1pPr marL="0" indent="0" defTabSz="825500">
              <a:lnSpc>
                <a:spcPct val="80000"/>
              </a:lnSpc>
              <a:spcBef>
                <a:spcPts val="0"/>
              </a:spcBef>
              <a:buClrTx/>
              <a:buSzTx/>
              <a:buFontTx/>
              <a:buNone/>
              <a:defRPr sz="13400" cap="all">
                <a:latin typeface="+mj-lt"/>
                <a:ea typeface="+mj-ea"/>
                <a:cs typeface="+mj-cs"/>
                <a:sym typeface="DIN Condensed Bold"/>
              </a:defRPr>
            </a:lvl1pPr>
          </a:lstStyle>
          <a:p>
            <a:r>
              <a:t>Type a quote here.</a:t>
            </a:r>
          </a:p>
        </p:txBody>
      </p:sp>
      <p:sp>
        <p:nvSpPr>
          <p:cNvPr id="162" name="Image"/>
          <p:cNvSpPr>
            <a:spLocks noGrp="1"/>
          </p:cNvSpPr>
          <p:nvPr>
            <p:ph type="pic" idx="22"/>
          </p:nvPr>
        </p:nvSpPr>
        <p:spPr>
          <a:xfrm>
            <a:off x="-190500" y="0"/>
            <a:ext cx="12428272" cy="13716000"/>
          </a:xfrm>
          <a:prstGeom prst="rect">
            <a:avLst/>
          </a:prstGeom>
        </p:spPr>
        <p:txBody>
          <a:bodyPr lIns="91439" tIns="45719" rIns="91439" bIns="45719">
            <a:noAutofit/>
          </a:bodyPr>
          <a:lstStyle/>
          <a:p>
            <a:endParaRPr/>
          </a:p>
        </p:txBody>
      </p:sp>
      <p:sp>
        <p:nvSpPr>
          <p:cNvPr id="163" name="Johnny Appleseed"/>
          <p:cNvSpPr txBox="1">
            <a:spLocks noGrp="1"/>
          </p:cNvSpPr>
          <p:nvPr>
            <p:ph type="body" sz="quarter" idx="23"/>
          </p:nvPr>
        </p:nvSpPr>
        <p:spPr>
          <a:xfrm>
            <a:off x="11049000" y="10953750"/>
            <a:ext cx="12573000" cy="1206500"/>
          </a:xfrm>
          <a:prstGeom prst="rect">
            <a:avLst/>
          </a:prstGeom>
        </p:spPr>
        <p:txBody>
          <a:bodyPr anchor="ctr">
            <a:spAutoFit/>
          </a:bodyPr>
          <a:lstStyle>
            <a:lvl1pPr marL="0" indent="0" defTabSz="647700">
              <a:spcBef>
                <a:spcPts val="0"/>
              </a:spcBef>
              <a:buClrTx/>
              <a:buSzTx/>
              <a:buFontTx/>
              <a:buNone/>
              <a:defRPr sz="8700">
                <a:solidFill>
                  <a:srgbClr val="232323"/>
                </a:solidFill>
                <a:latin typeface="+mj-lt"/>
                <a:ea typeface="+mj-ea"/>
                <a:cs typeface="+mj-cs"/>
                <a:sym typeface="DIN Condensed Bold"/>
              </a:defRPr>
            </a:lvl1pPr>
          </a:lstStyle>
          <a:p>
            <a:r>
              <a:t>Johnny Appleseed</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71" name="Image"/>
          <p:cNvSpPr>
            <a:spLocks noGrp="1"/>
          </p:cNvSpPr>
          <p:nvPr>
            <p:ph type="pic" idx="21"/>
          </p:nvPr>
        </p:nvSpPr>
        <p:spPr>
          <a:xfrm>
            <a:off x="-38100" y="-1219200"/>
            <a:ext cx="24460200" cy="16145934"/>
          </a:xfrm>
          <a:prstGeom prst="rect">
            <a:avLst/>
          </a:prstGeom>
        </p:spPr>
        <p:txBody>
          <a:bodyPr lIns="91439" tIns="45719" rIns="91439" bIns="45719">
            <a:noAutofit/>
          </a:bodyPr>
          <a:lstStyle/>
          <a:p>
            <a:endParaRPr/>
          </a:p>
        </p:txBody>
      </p:sp>
      <p:sp>
        <p:nvSpPr>
          <p:cNvPr id="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124E66"/>
        </a:solidFill>
        <a:effectLst/>
      </p:bgPr>
    </p:bg>
    <p:spTree>
      <p:nvGrpSpPr>
        <p:cNvPr id="1" name=""/>
        <p:cNvGrpSpPr/>
        <p:nvPr/>
      </p:nvGrpSpPr>
      <p:grpSpPr>
        <a:xfrm>
          <a:off x="0" y="0"/>
          <a:ext cx="0" cy="0"/>
          <a:chOff x="0" y="0"/>
          <a:chExt cx="0" cy="0"/>
        </a:xfrm>
      </p:grpSpPr>
      <p:sp>
        <p:nvSpPr>
          <p:cNvPr id="1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Alt copy">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32" name="Image"/>
          <p:cNvSpPr>
            <a:spLocks noGrp="1"/>
          </p:cNvSpPr>
          <p:nvPr>
            <p:ph type="pic" idx="21"/>
          </p:nvPr>
        </p:nvSpPr>
        <p:spPr>
          <a:xfrm>
            <a:off x="-38100" y="-1219200"/>
            <a:ext cx="24460200" cy="16145934"/>
          </a:xfrm>
          <a:prstGeom prst="rect">
            <a:avLst/>
          </a:prstGeom>
        </p:spPr>
        <p:txBody>
          <a:bodyPr lIns="91439" tIns="45719" rIns="91439" bIns="45719">
            <a:noAutofit/>
          </a:bodyPr>
          <a:lstStyle/>
          <a:p>
            <a:endParaRPr/>
          </a:p>
        </p:txBody>
      </p:sp>
      <p:sp>
        <p:nvSpPr>
          <p:cNvPr id="33" name="Line"/>
          <p:cNvSpPr/>
          <p:nvPr/>
        </p:nvSpPr>
        <p:spPr>
          <a:xfrm flipV="1">
            <a:off x="762000" y="8635632"/>
            <a:ext cx="22859999" cy="369"/>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Title Text"/>
          <p:cNvSpPr txBox="1">
            <a:spLocks noGrp="1"/>
          </p:cNvSpPr>
          <p:nvPr>
            <p:ph type="title"/>
          </p:nvPr>
        </p:nvSpPr>
        <p:spPr>
          <a:xfrm>
            <a:off x="762000" y="9042400"/>
            <a:ext cx="22860000" cy="3810000"/>
          </a:xfrm>
          <a:prstGeom prst="rect">
            <a:avLst/>
          </a:prstGeom>
        </p:spPr>
        <p:txBody>
          <a:bodyPr/>
          <a:lstStyle>
            <a:lvl1pPr>
              <a:defRPr sz="30300"/>
            </a:lvl1pPr>
          </a:lstStyle>
          <a:p>
            <a:r>
              <a:t>Title Text</a:t>
            </a:r>
          </a:p>
        </p:txBody>
      </p:sp>
      <p:sp>
        <p:nvSpPr>
          <p:cNvPr id="35" name="Body Level One…"/>
          <p:cNvSpPr txBox="1">
            <a:spLocks noGrp="1"/>
          </p:cNvSpPr>
          <p:nvPr>
            <p:ph type="body" sz="quarter" idx="1"/>
          </p:nvPr>
        </p:nvSpPr>
        <p:spPr>
          <a:xfrm>
            <a:off x="762000" y="5994400"/>
            <a:ext cx="22860000" cy="2540000"/>
          </a:xfrm>
          <a:prstGeom prst="rect">
            <a:avLst/>
          </a:prstGeom>
        </p:spPr>
        <p:txBody>
          <a:bodyPr anchor="b"/>
          <a:lstStyle>
            <a:lvl1pPr marL="0" indent="0" defTabSz="82550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1pPr>
            <a:lvl2pPr marL="0" indent="0" defTabSz="82550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2pPr>
            <a:lvl3pPr marL="0" indent="0" defTabSz="82550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3pPr>
            <a:lvl4pPr marL="0" indent="0" defTabSz="82550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4pPr>
            <a:lvl5pPr marL="0" indent="0" defTabSz="82550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23063200" y="609600"/>
            <a:ext cx="553195"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43" name="Line"/>
          <p:cNvSpPr/>
          <p:nvPr/>
        </p:nvSpPr>
        <p:spPr>
          <a:xfrm flipV="1">
            <a:off x="762000" y="8635632"/>
            <a:ext cx="22859999" cy="369"/>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44" name="Title Text"/>
          <p:cNvSpPr txBox="1">
            <a:spLocks noGrp="1"/>
          </p:cNvSpPr>
          <p:nvPr>
            <p:ph type="title"/>
          </p:nvPr>
        </p:nvSpPr>
        <p:spPr>
          <a:xfrm>
            <a:off x="762000" y="9042400"/>
            <a:ext cx="22860000" cy="3810000"/>
          </a:xfrm>
          <a:prstGeom prst="rect">
            <a:avLst/>
          </a:prstGeom>
        </p:spPr>
        <p:txBody>
          <a:bodyPr/>
          <a:lstStyle>
            <a:lvl1pPr>
              <a:defRPr sz="30300">
                <a:solidFill>
                  <a:srgbClr val="264B5B"/>
                </a:solidFill>
              </a:defRPr>
            </a:lvl1pPr>
          </a:lstStyle>
          <a:p>
            <a:r>
              <a:t>Title Text</a:t>
            </a:r>
          </a:p>
        </p:txBody>
      </p:sp>
      <p:sp>
        <p:nvSpPr>
          <p:cNvPr id="45" name="Body Level One…"/>
          <p:cNvSpPr txBox="1">
            <a:spLocks noGrp="1"/>
          </p:cNvSpPr>
          <p:nvPr>
            <p:ph type="body" sz="quarter" idx="1"/>
          </p:nvPr>
        </p:nvSpPr>
        <p:spPr>
          <a:xfrm>
            <a:off x="762000" y="5994400"/>
            <a:ext cx="22860000" cy="2540000"/>
          </a:xfrm>
          <a:prstGeom prst="rect">
            <a:avLst/>
          </a:prstGeom>
        </p:spPr>
        <p:txBody>
          <a:bodyPr anchor="b"/>
          <a:lstStyle>
            <a:lvl1pPr marL="0" indent="0" defTabSz="82550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1pPr>
            <a:lvl2pPr marL="0" indent="0" defTabSz="82550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2pPr>
            <a:lvl3pPr marL="0" indent="0" defTabSz="82550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3pPr>
            <a:lvl4pPr marL="0" indent="0" defTabSz="82550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4pPr>
            <a:lvl5pPr marL="0" indent="0" defTabSz="825500">
              <a:lnSpc>
                <a:spcPct val="80000"/>
              </a:lnSpc>
              <a:spcBef>
                <a:spcPts val="3200"/>
              </a:spcBef>
              <a:buClrTx/>
              <a:buSzTx/>
              <a:buFontTx/>
              <a:buNone/>
              <a:defRPr sz="7700" cap="all">
                <a:solidFill>
                  <a:srgbClr val="A6AAA9"/>
                </a:solidFill>
                <a:latin typeface="DIN Alternate Bold"/>
                <a:ea typeface="DIN Alternate Bold"/>
                <a:cs typeface="DIN Alternate Bold"/>
                <a:sym typeface="DIN Alternate Bold"/>
              </a:defRPr>
            </a:lvl5p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xfrm>
            <a:off x="23013221" y="584200"/>
            <a:ext cx="553195"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53" name="Title Text"/>
          <p:cNvSpPr txBox="1">
            <a:spLocks noGrp="1"/>
          </p:cNvSpPr>
          <p:nvPr>
            <p:ph type="title"/>
          </p:nvPr>
        </p:nvSpPr>
        <p:spPr>
          <a:xfrm>
            <a:off x="762000" y="5676900"/>
            <a:ext cx="22860000" cy="6350000"/>
          </a:xfrm>
          <a:prstGeom prst="rect">
            <a:avLst/>
          </a:prstGeom>
        </p:spPr>
        <p:txBody>
          <a:bodyPr/>
          <a:lstStyle>
            <a:lvl1pPr>
              <a:defRPr sz="30300">
                <a:solidFill>
                  <a:srgbClr val="61B246"/>
                </a:solidFill>
              </a:defRPr>
            </a:lvl1pPr>
          </a:lstStyle>
          <a:p>
            <a:r>
              <a:t>Title Text</a:t>
            </a:r>
          </a:p>
        </p:txBody>
      </p:sp>
      <p:sp>
        <p:nvSpPr>
          <p:cNvPr id="54" name="Slide Number"/>
          <p:cNvSpPr txBox="1">
            <a:spLocks noGrp="1"/>
          </p:cNvSpPr>
          <p:nvPr>
            <p:ph type="sldNum" sz="quarter" idx="2"/>
          </p:nvPr>
        </p:nvSpPr>
        <p:spPr>
          <a:xfrm>
            <a:off x="23063200" y="609600"/>
            <a:ext cx="553195"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124E66"/>
        </a:solidFill>
        <a:effectLst/>
      </p:bgPr>
    </p:bg>
    <p:spTree>
      <p:nvGrpSpPr>
        <p:cNvPr id="1" name=""/>
        <p:cNvGrpSpPr/>
        <p:nvPr/>
      </p:nvGrpSpPr>
      <p:grpSpPr>
        <a:xfrm>
          <a:off x="0" y="0"/>
          <a:ext cx="0" cy="0"/>
          <a:chOff x="0" y="0"/>
          <a:chExt cx="0" cy="0"/>
        </a:xfrm>
      </p:grpSpPr>
      <p:sp>
        <p:nvSpPr>
          <p:cNvPr id="61" name="Line"/>
          <p:cNvSpPr/>
          <p:nvPr/>
        </p:nvSpPr>
        <p:spPr>
          <a:xfrm flipV="1">
            <a:off x="11049000" y="8635798"/>
            <a:ext cx="12572997" cy="203"/>
          </a:xfrm>
          <a:prstGeom prst="line">
            <a:avLst/>
          </a:prstGeom>
          <a:ln w="508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62" name="Image"/>
          <p:cNvSpPr>
            <a:spLocks noGrp="1"/>
          </p:cNvSpPr>
          <p:nvPr>
            <p:ph type="pic" idx="21"/>
          </p:nvPr>
        </p:nvSpPr>
        <p:spPr>
          <a:xfrm>
            <a:off x="-190500" y="0"/>
            <a:ext cx="12428272" cy="13716000"/>
          </a:xfrm>
          <a:prstGeom prst="rect">
            <a:avLst/>
          </a:prstGeom>
        </p:spPr>
        <p:txBody>
          <a:bodyPr lIns="91439" tIns="45719" rIns="91439" bIns="45719">
            <a:noAutofit/>
          </a:bodyPr>
          <a:lstStyle/>
          <a:p>
            <a:endParaRPr/>
          </a:p>
        </p:txBody>
      </p:sp>
      <p:sp>
        <p:nvSpPr>
          <p:cNvPr id="63" name="Title Text"/>
          <p:cNvSpPr txBox="1">
            <a:spLocks noGrp="1"/>
          </p:cNvSpPr>
          <p:nvPr>
            <p:ph type="title"/>
          </p:nvPr>
        </p:nvSpPr>
        <p:spPr>
          <a:xfrm>
            <a:off x="11049000" y="9042400"/>
            <a:ext cx="12573000" cy="3810000"/>
          </a:xfrm>
          <a:prstGeom prst="rect">
            <a:avLst/>
          </a:prstGeom>
        </p:spPr>
        <p:txBody>
          <a:bodyPr/>
          <a:lstStyle>
            <a:lvl1pPr>
              <a:defRPr sz="30300">
                <a:solidFill>
                  <a:srgbClr val="61B246"/>
                </a:solidFill>
              </a:defRPr>
            </a:lvl1pPr>
          </a:lstStyle>
          <a:p>
            <a:r>
              <a:t>Title Text</a:t>
            </a:r>
          </a:p>
        </p:txBody>
      </p:sp>
      <p:sp>
        <p:nvSpPr>
          <p:cNvPr id="64" name="Body Level One…"/>
          <p:cNvSpPr txBox="1">
            <a:spLocks noGrp="1"/>
          </p:cNvSpPr>
          <p:nvPr>
            <p:ph type="body" sz="quarter" idx="1"/>
          </p:nvPr>
        </p:nvSpPr>
        <p:spPr>
          <a:xfrm>
            <a:off x="11049000" y="5994400"/>
            <a:ext cx="12573000" cy="2540000"/>
          </a:xfrm>
          <a:prstGeom prst="rect">
            <a:avLst/>
          </a:prstGeom>
        </p:spPr>
        <p:txBody>
          <a:bodyPr anchor="b"/>
          <a:lstStyle>
            <a:lvl1pPr marL="0" indent="0" defTabSz="825500">
              <a:lnSpc>
                <a:spcPct val="80000"/>
              </a:lnSpc>
              <a:spcBef>
                <a:spcPts val="3200"/>
              </a:spcBef>
              <a:buClrTx/>
              <a:buSzTx/>
              <a:buFontTx/>
              <a:buNone/>
              <a:defRPr sz="7700" cap="all">
                <a:solidFill>
                  <a:srgbClr val="66818C"/>
                </a:solidFill>
                <a:latin typeface="DIN Alternate Bold"/>
                <a:ea typeface="DIN Alternate Bold"/>
                <a:cs typeface="DIN Alternate Bold"/>
                <a:sym typeface="DIN Alternate Bold"/>
              </a:defRPr>
            </a:lvl1pPr>
            <a:lvl2pPr marL="0" indent="0" defTabSz="825500">
              <a:lnSpc>
                <a:spcPct val="80000"/>
              </a:lnSpc>
              <a:spcBef>
                <a:spcPts val="3200"/>
              </a:spcBef>
              <a:buClrTx/>
              <a:buSzTx/>
              <a:buFontTx/>
              <a:buNone/>
              <a:defRPr sz="7700" cap="all">
                <a:solidFill>
                  <a:srgbClr val="66818C"/>
                </a:solidFill>
                <a:latin typeface="DIN Alternate Bold"/>
                <a:ea typeface="DIN Alternate Bold"/>
                <a:cs typeface="DIN Alternate Bold"/>
                <a:sym typeface="DIN Alternate Bold"/>
              </a:defRPr>
            </a:lvl2pPr>
            <a:lvl3pPr marL="0" indent="0" defTabSz="825500">
              <a:lnSpc>
                <a:spcPct val="80000"/>
              </a:lnSpc>
              <a:spcBef>
                <a:spcPts val="3200"/>
              </a:spcBef>
              <a:buClrTx/>
              <a:buSzTx/>
              <a:buFontTx/>
              <a:buNone/>
              <a:defRPr sz="7700" cap="all">
                <a:solidFill>
                  <a:srgbClr val="66818C"/>
                </a:solidFill>
                <a:latin typeface="DIN Alternate Bold"/>
                <a:ea typeface="DIN Alternate Bold"/>
                <a:cs typeface="DIN Alternate Bold"/>
                <a:sym typeface="DIN Alternate Bold"/>
              </a:defRPr>
            </a:lvl3pPr>
            <a:lvl4pPr marL="0" indent="0" defTabSz="825500">
              <a:lnSpc>
                <a:spcPct val="80000"/>
              </a:lnSpc>
              <a:spcBef>
                <a:spcPts val="3200"/>
              </a:spcBef>
              <a:buClrTx/>
              <a:buSzTx/>
              <a:buFontTx/>
              <a:buNone/>
              <a:defRPr sz="7700" cap="all">
                <a:solidFill>
                  <a:srgbClr val="66818C"/>
                </a:solidFill>
                <a:latin typeface="DIN Alternate Bold"/>
                <a:ea typeface="DIN Alternate Bold"/>
                <a:cs typeface="DIN Alternate Bold"/>
                <a:sym typeface="DIN Alternate Bold"/>
              </a:defRPr>
            </a:lvl4pPr>
            <a:lvl5pPr marL="0" indent="0" defTabSz="825500">
              <a:lnSpc>
                <a:spcPct val="80000"/>
              </a:lnSpc>
              <a:spcBef>
                <a:spcPts val="3200"/>
              </a:spcBef>
              <a:buClrTx/>
              <a:buSzTx/>
              <a:buFontTx/>
              <a:buNone/>
              <a:defRPr sz="7700" cap="all">
                <a:solidFill>
                  <a:srgbClr val="66818C"/>
                </a:solidFill>
                <a:latin typeface="DIN Alternate Bold"/>
                <a:ea typeface="DIN Alternate Bold"/>
                <a:cs typeface="DIN Alternate Bold"/>
                <a:sym typeface="DIN Alternate Bold"/>
              </a:defRPr>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xfrm>
            <a:off x="23063200" y="609600"/>
            <a:ext cx="553195"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72"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73" name="Text"/>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solidFill>
                  <a:srgbClr val="838787"/>
                </a:solidFill>
                <a:latin typeface="DIN Alternate Bold"/>
                <a:ea typeface="DIN Alternate Bold"/>
                <a:cs typeface="DIN Alternate Bold"/>
                <a:sym typeface="DIN Alternate Bold"/>
              </a:defRPr>
            </a:lvl1pPr>
          </a:lstStyle>
          <a:p>
            <a:r>
              <a:t>Text</a:t>
            </a:r>
          </a:p>
        </p:txBody>
      </p:sp>
      <p:sp>
        <p:nvSpPr>
          <p:cNvPr id="74" name="Title Text"/>
          <p:cNvSpPr txBox="1">
            <a:spLocks noGrp="1"/>
          </p:cNvSpPr>
          <p:nvPr>
            <p:ph type="title"/>
          </p:nvPr>
        </p:nvSpPr>
        <p:spPr>
          <a:prstGeom prst="rect">
            <a:avLst/>
          </a:prstGeom>
        </p:spPr>
        <p:txBody>
          <a:bodyPr/>
          <a:lstStyle>
            <a:lvl1pPr defTabSz="914400">
              <a:lnSpc>
                <a:spcPct val="90000"/>
              </a:lnSpc>
              <a:spcBef>
                <a:spcPts val="3900"/>
              </a:spcBef>
              <a:defRPr sz="4000" b="1" cap="none">
                <a:solidFill>
                  <a:srgbClr val="A6A6A6"/>
                </a:solidFill>
                <a:latin typeface="+mn-lt"/>
                <a:ea typeface="+mn-ea"/>
                <a:cs typeface="+mn-cs"/>
                <a:sym typeface="Arial"/>
              </a:defRPr>
            </a:lvl1pPr>
          </a:lstStyle>
          <a:p>
            <a:r>
              <a:t>Title Text</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222222"/>
        </a:solidFill>
        <a:effectLst/>
      </p:bgPr>
    </p:bg>
    <p:spTree>
      <p:nvGrpSpPr>
        <p:cNvPr id="1" name=""/>
        <p:cNvGrpSpPr/>
        <p:nvPr/>
      </p:nvGrpSpPr>
      <p:grpSpPr>
        <a:xfrm>
          <a:off x="0" y="0"/>
          <a:ext cx="0" cy="0"/>
          <a:chOff x="0" y="0"/>
          <a:chExt cx="0" cy="0"/>
        </a:xfrm>
      </p:grpSpPr>
      <p:sp>
        <p:nvSpPr>
          <p:cNvPr id="82"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83" name="Text"/>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solidFill>
                  <a:srgbClr val="838787"/>
                </a:solidFill>
                <a:latin typeface="DIN Alternate Bold"/>
                <a:ea typeface="DIN Alternate Bold"/>
                <a:cs typeface="DIN Alternate Bold"/>
                <a:sym typeface="DIN Alternate Bold"/>
              </a:defRPr>
            </a:lvl1pPr>
          </a:lstStyle>
          <a:p>
            <a:r>
              <a:t>Text</a:t>
            </a:r>
          </a:p>
        </p:txBody>
      </p:sp>
      <p:sp>
        <p:nvSpPr>
          <p:cNvPr id="84" name="Title Text"/>
          <p:cNvSpPr txBox="1">
            <a:spLocks noGrp="1"/>
          </p:cNvSpPr>
          <p:nvPr>
            <p:ph type="title"/>
          </p:nvPr>
        </p:nvSpPr>
        <p:spPr>
          <a:prstGeom prst="rect">
            <a:avLst/>
          </a:prstGeom>
        </p:spPr>
        <p:txBody>
          <a:bodyPr/>
          <a:lstStyle>
            <a:lvl1pPr defTabSz="914400">
              <a:lnSpc>
                <a:spcPct val="90000"/>
              </a:lnSpc>
              <a:spcBef>
                <a:spcPts val="3900"/>
              </a:spcBef>
              <a:defRPr sz="4000" b="1" cap="none">
                <a:solidFill>
                  <a:srgbClr val="A6A6A6"/>
                </a:solidFill>
                <a:latin typeface="+mn-lt"/>
                <a:ea typeface="+mn-ea"/>
                <a:cs typeface="+mn-cs"/>
                <a:sym typeface="Arial"/>
              </a:defRPr>
            </a:lvl1pPr>
          </a:lstStyle>
          <a:p>
            <a:r>
              <a:t>Title Text</a:t>
            </a:r>
          </a:p>
        </p:txBody>
      </p:sp>
      <p:sp>
        <p:nvSpPr>
          <p:cNvPr id="85"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Bullets Alt">
    <p:spTree>
      <p:nvGrpSpPr>
        <p:cNvPr id="1" name=""/>
        <p:cNvGrpSpPr/>
        <p:nvPr/>
      </p:nvGrpSpPr>
      <p:grpSpPr>
        <a:xfrm>
          <a:off x="0" y="0"/>
          <a:ext cx="0" cy="0"/>
          <a:chOff x="0" y="0"/>
          <a:chExt cx="0" cy="0"/>
        </a:xfrm>
      </p:grpSpPr>
      <p:sp>
        <p:nvSpPr>
          <p:cNvPr id="93" name="Line"/>
          <p:cNvSpPr/>
          <p:nvPr/>
        </p:nvSpPr>
        <p:spPr>
          <a:xfrm flipV="1">
            <a:off x="762000" y="1396632"/>
            <a:ext cx="22859999" cy="369"/>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94" name="Text"/>
          <p:cNvSpPr txBox="1">
            <a:spLocks noGrp="1"/>
          </p:cNvSpPr>
          <p:nvPr>
            <p:ph type="body" sz="quarter" idx="21"/>
          </p:nvPr>
        </p:nvSpPr>
        <p:spPr>
          <a:xfrm>
            <a:off x="762000" y="635000"/>
            <a:ext cx="20955000" cy="635000"/>
          </a:xfrm>
          <a:prstGeom prst="rect">
            <a:avLst/>
          </a:prstGeom>
        </p:spPr>
        <p:txBody>
          <a:bodyPr anchor="b">
            <a:spAutoFit/>
          </a:bodyPr>
          <a:lstStyle>
            <a:lvl1pPr marL="0" indent="0" defTabSz="647700">
              <a:lnSpc>
                <a:spcPct val="80000"/>
              </a:lnSpc>
              <a:spcBef>
                <a:spcPts val="0"/>
              </a:spcBef>
              <a:buClrTx/>
              <a:buSzTx/>
              <a:buFontTx/>
              <a:buNone/>
              <a:defRPr sz="3600" cap="all" spc="180">
                <a:solidFill>
                  <a:srgbClr val="838787"/>
                </a:solidFill>
                <a:latin typeface="DIN Alternate Bold"/>
                <a:ea typeface="DIN Alternate Bold"/>
                <a:cs typeface="DIN Alternate Bold"/>
                <a:sym typeface="DIN Alternate Bold"/>
              </a:defRPr>
            </a:lvl1pPr>
          </a:lstStyle>
          <a:p>
            <a:r>
              <a:t>Text</a:t>
            </a:r>
          </a:p>
        </p:txBody>
      </p:sp>
      <p:sp>
        <p:nvSpPr>
          <p:cNvPr id="95" name="Title Text"/>
          <p:cNvSpPr txBox="1">
            <a:spLocks noGrp="1"/>
          </p:cNvSpPr>
          <p:nvPr>
            <p:ph type="title"/>
          </p:nvPr>
        </p:nvSpPr>
        <p:spPr>
          <a:prstGeom prst="rect">
            <a:avLst/>
          </a:prstGeom>
        </p:spPr>
        <p:txBody>
          <a:bodyPr/>
          <a:lstStyle>
            <a:lvl1pPr defTabSz="914400">
              <a:lnSpc>
                <a:spcPct val="90000"/>
              </a:lnSpc>
              <a:spcBef>
                <a:spcPts val="3900"/>
              </a:spcBef>
              <a:defRPr sz="4000" b="1" cap="none">
                <a:solidFill>
                  <a:srgbClr val="A6A6A6"/>
                </a:solidFill>
                <a:latin typeface="+mn-lt"/>
                <a:ea typeface="+mn-ea"/>
                <a:cs typeface="+mn-cs"/>
                <a:sym typeface="Arial"/>
              </a:defRPr>
            </a:lvl1pPr>
          </a:lstStyle>
          <a:p>
            <a:r>
              <a:t>Title Text</a:t>
            </a:r>
          </a:p>
        </p:txBody>
      </p:sp>
      <p:sp>
        <p:nvSpPr>
          <p:cNvPr id="96"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ogo…"/>
          <p:cNvSpPr/>
          <p:nvPr/>
        </p:nvSpPr>
        <p:spPr>
          <a:xfrm>
            <a:off x="6830797" y="4845191"/>
            <a:ext cx="2873575" cy="2873575"/>
          </a:xfrm>
          <a:prstGeom prst="rect">
            <a:avLst/>
          </a:prstGeom>
          <a:solidFill>
            <a:srgbClr val="264B5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lnSpc>
                <a:spcPct val="80000"/>
              </a:lnSpc>
              <a:spcBef>
                <a:spcPts val="0"/>
              </a:spcBef>
              <a:defRPr sz="4000" cap="all">
                <a:solidFill>
                  <a:srgbClr val="FFFFFF"/>
                </a:solidFill>
                <a:latin typeface="+mj-lt"/>
                <a:ea typeface="+mj-ea"/>
                <a:cs typeface="+mj-cs"/>
                <a:sym typeface="DIN Condensed Bold"/>
              </a:defRPr>
            </a:pPr>
            <a:r>
              <a:t>logo</a:t>
            </a:r>
          </a:p>
          <a:p>
            <a:pPr algn="ctr">
              <a:lnSpc>
                <a:spcPct val="80000"/>
              </a:lnSpc>
              <a:spcBef>
                <a:spcPts val="0"/>
              </a:spcBef>
              <a:defRPr sz="4000" cap="all">
                <a:solidFill>
                  <a:srgbClr val="FFFFFF"/>
                </a:solidFill>
                <a:latin typeface="+mj-lt"/>
                <a:ea typeface="+mj-ea"/>
                <a:cs typeface="+mj-cs"/>
                <a:sym typeface="DIN Condensed Bold"/>
              </a:defRPr>
            </a:pPr>
            <a:r>
              <a:t>38 75 90</a:t>
            </a:r>
          </a:p>
        </p:txBody>
      </p:sp>
      <p:sp>
        <p:nvSpPr>
          <p:cNvPr id="3" name="Logo…"/>
          <p:cNvSpPr/>
          <p:nvPr/>
        </p:nvSpPr>
        <p:spPr>
          <a:xfrm>
            <a:off x="10033834" y="4845191"/>
            <a:ext cx="2873575" cy="2873575"/>
          </a:xfrm>
          <a:prstGeom prst="rect">
            <a:avLst/>
          </a:prstGeom>
          <a:solidFill>
            <a:srgbClr val="62B24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lnSpc>
                <a:spcPct val="80000"/>
              </a:lnSpc>
              <a:spcBef>
                <a:spcPts val="0"/>
              </a:spcBef>
              <a:defRPr sz="4000" cap="all">
                <a:solidFill>
                  <a:srgbClr val="FFFFFF"/>
                </a:solidFill>
                <a:latin typeface="+mj-lt"/>
                <a:ea typeface="+mj-ea"/>
                <a:cs typeface="+mj-cs"/>
                <a:sym typeface="DIN Condensed Bold"/>
              </a:defRPr>
            </a:pPr>
            <a:r>
              <a:t>Logo</a:t>
            </a:r>
          </a:p>
          <a:p>
            <a:pPr algn="ctr">
              <a:lnSpc>
                <a:spcPct val="80000"/>
              </a:lnSpc>
              <a:spcBef>
                <a:spcPts val="0"/>
              </a:spcBef>
              <a:defRPr sz="4000" cap="all">
                <a:solidFill>
                  <a:srgbClr val="FFFFFF"/>
                </a:solidFill>
                <a:latin typeface="+mj-lt"/>
                <a:ea typeface="+mj-ea"/>
                <a:cs typeface="+mj-cs"/>
                <a:sym typeface="DIN Condensed Bold"/>
              </a:defRPr>
            </a:pPr>
            <a:r>
              <a:t>98 178 70</a:t>
            </a:r>
          </a:p>
        </p:txBody>
      </p:sp>
      <p:sp>
        <p:nvSpPr>
          <p:cNvPr id="4" name="Accent…"/>
          <p:cNvSpPr/>
          <p:nvPr/>
        </p:nvSpPr>
        <p:spPr>
          <a:xfrm>
            <a:off x="13349019" y="4845191"/>
            <a:ext cx="2873574" cy="2873575"/>
          </a:xfrm>
          <a:prstGeom prst="rect">
            <a:avLst/>
          </a:prstGeom>
          <a:solidFill>
            <a:srgbClr val="66818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lnSpc>
                <a:spcPct val="80000"/>
              </a:lnSpc>
              <a:spcBef>
                <a:spcPts val="0"/>
              </a:spcBef>
              <a:defRPr sz="4000" cap="all">
                <a:solidFill>
                  <a:srgbClr val="FFFFFF"/>
                </a:solidFill>
                <a:latin typeface="+mj-lt"/>
                <a:ea typeface="+mj-ea"/>
                <a:cs typeface="+mj-cs"/>
                <a:sym typeface="DIN Condensed Bold"/>
              </a:defRPr>
            </a:pPr>
            <a:r>
              <a:t>Accent</a:t>
            </a:r>
          </a:p>
          <a:p>
            <a:pPr algn="ctr">
              <a:lnSpc>
                <a:spcPct val="80000"/>
              </a:lnSpc>
              <a:spcBef>
                <a:spcPts val="0"/>
              </a:spcBef>
              <a:defRPr sz="4000" cap="all">
                <a:solidFill>
                  <a:srgbClr val="FFFFFF"/>
                </a:solidFill>
                <a:latin typeface="+mj-lt"/>
                <a:ea typeface="+mj-ea"/>
                <a:cs typeface="+mj-cs"/>
                <a:sym typeface="DIN Condensed Bold"/>
              </a:defRPr>
            </a:pPr>
            <a:r>
              <a:t>102 129 140</a:t>
            </a:r>
          </a:p>
        </p:txBody>
      </p:sp>
      <p:sp>
        <p:nvSpPr>
          <p:cNvPr id="5" name="Website…"/>
          <p:cNvSpPr/>
          <p:nvPr/>
        </p:nvSpPr>
        <p:spPr>
          <a:xfrm>
            <a:off x="3346347" y="4845191"/>
            <a:ext cx="2873574" cy="2873575"/>
          </a:xfrm>
          <a:prstGeom prst="rect">
            <a:avLst/>
          </a:prstGeom>
          <a:solidFill>
            <a:srgbClr val="124E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lnSpc>
                <a:spcPct val="80000"/>
              </a:lnSpc>
              <a:spcBef>
                <a:spcPts val="0"/>
              </a:spcBef>
              <a:defRPr sz="4000" cap="all">
                <a:solidFill>
                  <a:srgbClr val="FFFFFF"/>
                </a:solidFill>
                <a:latin typeface="+mj-lt"/>
                <a:ea typeface="+mj-ea"/>
                <a:cs typeface="+mj-cs"/>
                <a:sym typeface="DIN Condensed Bold"/>
              </a:defRPr>
            </a:pPr>
            <a:r>
              <a:t>Website</a:t>
            </a:r>
          </a:p>
          <a:p>
            <a:pPr algn="ctr">
              <a:lnSpc>
                <a:spcPct val="80000"/>
              </a:lnSpc>
              <a:spcBef>
                <a:spcPts val="0"/>
              </a:spcBef>
              <a:defRPr sz="4000" cap="all">
                <a:solidFill>
                  <a:srgbClr val="FFFFFF"/>
                </a:solidFill>
                <a:latin typeface="+mj-lt"/>
                <a:ea typeface="+mj-ea"/>
                <a:cs typeface="+mj-cs"/>
                <a:sym typeface="DIN Condensed Bold"/>
              </a:defRPr>
            </a:pPr>
            <a:r>
              <a:t>18 78 102</a:t>
            </a:r>
          </a:p>
        </p:txBody>
      </p:sp>
      <p:sp>
        <p:nvSpPr>
          <p:cNvPr id="6" name="Title Text"/>
          <p:cNvSpPr txBox="1">
            <a:spLocks noGrp="1"/>
          </p:cNvSpPr>
          <p:nvPr>
            <p:ph type="title"/>
          </p:nvPr>
        </p:nvSpPr>
        <p:spPr>
          <a:xfrm>
            <a:off x="762000" y="2159000"/>
            <a:ext cx="22860000" cy="101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7" name="Body Level One…"/>
          <p:cNvSpPr txBox="1">
            <a:spLocks noGrp="1"/>
          </p:cNvSpPr>
          <p:nvPr>
            <p:ph type="body" idx="1"/>
          </p:nvPr>
        </p:nvSpPr>
        <p:spPr>
          <a:xfrm>
            <a:off x="762000" y="3860800"/>
            <a:ext cx="22860000" cy="858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23059652" y="609600"/>
            <a:ext cx="553196" cy="635000"/>
          </a:xfrm>
          <a:prstGeom prst="rect">
            <a:avLst/>
          </a:prstGeom>
          <a:ln w="12700">
            <a:miter lim="400000"/>
          </a:ln>
        </p:spPr>
        <p:txBody>
          <a:bodyPr wrap="none" lIns="50800" tIns="50800" rIns="50800" bIns="50800">
            <a:spAutoFit/>
          </a:bodyPr>
          <a:lstStyle>
            <a:lvl1pPr algn="r">
              <a:lnSpc>
                <a:spcPct val="80000"/>
              </a:lnSpc>
              <a:spcBef>
                <a:spcPts val="0"/>
              </a:spcBef>
              <a:defRPr sz="3600">
                <a:latin typeface="DIN Alternate Bold"/>
                <a:ea typeface="DIN Alternate Bold"/>
                <a:cs typeface="DIN Alternate Bold"/>
                <a:sym typeface="DIN Alternate Bold"/>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825500" latinLnBrk="0">
        <a:lnSpc>
          <a:spcPct val="80000"/>
        </a:lnSpc>
        <a:spcBef>
          <a:spcPts val="0"/>
        </a:spcBef>
        <a:spcAft>
          <a:spcPts val="0"/>
        </a:spcAft>
        <a:buClrTx/>
        <a:buSzTx/>
        <a:buFontTx/>
        <a:buNone/>
        <a:tabLst/>
        <a:defRPr sz="8700" b="0" i="0" u="none" strike="noStrike" cap="all" spc="0" baseline="0">
          <a:solidFill>
            <a:schemeClr val="accent1"/>
          </a:solidFill>
          <a:uFillTx/>
          <a:latin typeface="+mj-lt"/>
          <a:ea typeface="+mj-ea"/>
          <a:cs typeface="+mj-cs"/>
          <a:sym typeface="DIN Condensed Bold"/>
        </a:defRPr>
      </a:lvl1pPr>
      <a:lvl2pPr marL="0" marR="0" indent="0" algn="l" defTabSz="825500" latinLnBrk="0">
        <a:lnSpc>
          <a:spcPct val="80000"/>
        </a:lnSpc>
        <a:spcBef>
          <a:spcPts val="0"/>
        </a:spcBef>
        <a:spcAft>
          <a:spcPts val="0"/>
        </a:spcAft>
        <a:buClrTx/>
        <a:buSzTx/>
        <a:buFontTx/>
        <a:buNone/>
        <a:tabLst/>
        <a:defRPr sz="8700" b="0" i="0" u="none" strike="noStrike" cap="all" spc="0" baseline="0">
          <a:solidFill>
            <a:schemeClr val="accent1"/>
          </a:solidFill>
          <a:uFillTx/>
          <a:latin typeface="+mj-lt"/>
          <a:ea typeface="+mj-ea"/>
          <a:cs typeface="+mj-cs"/>
          <a:sym typeface="DIN Condensed Bold"/>
        </a:defRPr>
      </a:lvl2pPr>
      <a:lvl3pPr marL="0" marR="0" indent="0" algn="l" defTabSz="825500" latinLnBrk="0">
        <a:lnSpc>
          <a:spcPct val="80000"/>
        </a:lnSpc>
        <a:spcBef>
          <a:spcPts val="0"/>
        </a:spcBef>
        <a:spcAft>
          <a:spcPts val="0"/>
        </a:spcAft>
        <a:buClrTx/>
        <a:buSzTx/>
        <a:buFontTx/>
        <a:buNone/>
        <a:tabLst/>
        <a:defRPr sz="8700" b="0" i="0" u="none" strike="noStrike" cap="all" spc="0" baseline="0">
          <a:solidFill>
            <a:schemeClr val="accent1"/>
          </a:solidFill>
          <a:uFillTx/>
          <a:latin typeface="+mj-lt"/>
          <a:ea typeface="+mj-ea"/>
          <a:cs typeface="+mj-cs"/>
          <a:sym typeface="DIN Condensed Bold"/>
        </a:defRPr>
      </a:lvl3pPr>
      <a:lvl4pPr marL="0" marR="0" indent="0" algn="l" defTabSz="825500" latinLnBrk="0">
        <a:lnSpc>
          <a:spcPct val="80000"/>
        </a:lnSpc>
        <a:spcBef>
          <a:spcPts val="0"/>
        </a:spcBef>
        <a:spcAft>
          <a:spcPts val="0"/>
        </a:spcAft>
        <a:buClrTx/>
        <a:buSzTx/>
        <a:buFontTx/>
        <a:buNone/>
        <a:tabLst/>
        <a:defRPr sz="8700" b="0" i="0" u="none" strike="noStrike" cap="all" spc="0" baseline="0">
          <a:solidFill>
            <a:schemeClr val="accent1"/>
          </a:solidFill>
          <a:uFillTx/>
          <a:latin typeface="+mj-lt"/>
          <a:ea typeface="+mj-ea"/>
          <a:cs typeface="+mj-cs"/>
          <a:sym typeface="DIN Condensed Bold"/>
        </a:defRPr>
      </a:lvl4pPr>
      <a:lvl5pPr marL="0" marR="0" indent="0" algn="l" defTabSz="825500" latinLnBrk="0">
        <a:lnSpc>
          <a:spcPct val="80000"/>
        </a:lnSpc>
        <a:spcBef>
          <a:spcPts val="0"/>
        </a:spcBef>
        <a:spcAft>
          <a:spcPts val="0"/>
        </a:spcAft>
        <a:buClrTx/>
        <a:buSzTx/>
        <a:buFontTx/>
        <a:buNone/>
        <a:tabLst/>
        <a:defRPr sz="8700" b="0" i="0" u="none" strike="noStrike" cap="all" spc="0" baseline="0">
          <a:solidFill>
            <a:schemeClr val="accent1"/>
          </a:solidFill>
          <a:uFillTx/>
          <a:latin typeface="+mj-lt"/>
          <a:ea typeface="+mj-ea"/>
          <a:cs typeface="+mj-cs"/>
          <a:sym typeface="DIN Condensed Bold"/>
        </a:defRPr>
      </a:lvl5pPr>
      <a:lvl6pPr marL="0" marR="0" indent="0" algn="l" defTabSz="825500" latinLnBrk="0">
        <a:lnSpc>
          <a:spcPct val="80000"/>
        </a:lnSpc>
        <a:spcBef>
          <a:spcPts val="0"/>
        </a:spcBef>
        <a:spcAft>
          <a:spcPts val="0"/>
        </a:spcAft>
        <a:buClrTx/>
        <a:buSzTx/>
        <a:buFontTx/>
        <a:buNone/>
        <a:tabLst/>
        <a:defRPr sz="8700" b="0" i="0" u="none" strike="noStrike" cap="all" spc="0" baseline="0">
          <a:solidFill>
            <a:schemeClr val="accent1"/>
          </a:solidFill>
          <a:uFillTx/>
          <a:latin typeface="+mj-lt"/>
          <a:ea typeface="+mj-ea"/>
          <a:cs typeface="+mj-cs"/>
          <a:sym typeface="DIN Condensed Bold"/>
        </a:defRPr>
      </a:lvl6pPr>
      <a:lvl7pPr marL="0" marR="0" indent="0" algn="l" defTabSz="825500" latinLnBrk="0">
        <a:lnSpc>
          <a:spcPct val="80000"/>
        </a:lnSpc>
        <a:spcBef>
          <a:spcPts val="0"/>
        </a:spcBef>
        <a:spcAft>
          <a:spcPts val="0"/>
        </a:spcAft>
        <a:buClrTx/>
        <a:buSzTx/>
        <a:buFontTx/>
        <a:buNone/>
        <a:tabLst/>
        <a:defRPr sz="8700" b="0" i="0" u="none" strike="noStrike" cap="all" spc="0" baseline="0">
          <a:solidFill>
            <a:schemeClr val="accent1"/>
          </a:solidFill>
          <a:uFillTx/>
          <a:latin typeface="+mj-lt"/>
          <a:ea typeface="+mj-ea"/>
          <a:cs typeface="+mj-cs"/>
          <a:sym typeface="DIN Condensed Bold"/>
        </a:defRPr>
      </a:lvl7pPr>
      <a:lvl8pPr marL="0" marR="0" indent="0" algn="l" defTabSz="825500" latinLnBrk="0">
        <a:lnSpc>
          <a:spcPct val="80000"/>
        </a:lnSpc>
        <a:spcBef>
          <a:spcPts val="0"/>
        </a:spcBef>
        <a:spcAft>
          <a:spcPts val="0"/>
        </a:spcAft>
        <a:buClrTx/>
        <a:buSzTx/>
        <a:buFontTx/>
        <a:buNone/>
        <a:tabLst/>
        <a:defRPr sz="8700" b="0" i="0" u="none" strike="noStrike" cap="all" spc="0" baseline="0">
          <a:solidFill>
            <a:schemeClr val="accent1"/>
          </a:solidFill>
          <a:uFillTx/>
          <a:latin typeface="+mj-lt"/>
          <a:ea typeface="+mj-ea"/>
          <a:cs typeface="+mj-cs"/>
          <a:sym typeface="DIN Condensed Bold"/>
        </a:defRPr>
      </a:lvl8pPr>
      <a:lvl9pPr marL="0" marR="0" indent="0" algn="l" defTabSz="825500" latinLnBrk="0">
        <a:lnSpc>
          <a:spcPct val="80000"/>
        </a:lnSpc>
        <a:spcBef>
          <a:spcPts val="0"/>
        </a:spcBef>
        <a:spcAft>
          <a:spcPts val="0"/>
        </a:spcAft>
        <a:buClrTx/>
        <a:buSzTx/>
        <a:buFontTx/>
        <a:buNone/>
        <a:tabLst/>
        <a:defRPr sz="8700" b="0" i="0" u="none" strike="noStrike" cap="all" spc="0" baseline="0">
          <a:solidFill>
            <a:schemeClr val="accent1"/>
          </a:solidFill>
          <a:uFillTx/>
          <a:latin typeface="+mj-lt"/>
          <a:ea typeface="+mj-ea"/>
          <a:cs typeface="+mj-cs"/>
          <a:sym typeface="DIN Condensed Bold"/>
        </a:defRPr>
      </a:lvl9pPr>
    </p:titleStyle>
    <p:bodyStyle>
      <a:lvl1pPr marL="582083" marR="0" indent="-582083" algn="l" defTabSz="584200" rtl="0" latinLnBrk="0">
        <a:lnSpc>
          <a:spcPct val="100000"/>
        </a:lnSpc>
        <a:spcBef>
          <a:spcPts val="1200"/>
        </a:spcBef>
        <a:spcAft>
          <a:spcPts val="0"/>
        </a:spcAft>
        <a:buClr>
          <a:schemeClr val="accent1">
            <a:satOff val="-4060"/>
          </a:schemeClr>
        </a:buClr>
        <a:buSzPct val="104999"/>
        <a:buFont typeface="Avenir Next Regular"/>
        <a:buChar char="‣"/>
        <a:tabLst/>
        <a:defRPr sz="4400" b="0" i="0" u="none" strike="noStrike" cap="none" spc="0" baseline="0">
          <a:solidFill>
            <a:srgbClr val="FFFFFF"/>
          </a:solidFill>
          <a:uFillTx/>
          <a:latin typeface="Helvetica Neue"/>
          <a:ea typeface="Helvetica Neue"/>
          <a:cs typeface="Helvetica Neue"/>
          <a:sym typeface="Helvetica Neue"/>
        </a:defRPr>
      </a:lvl1pPr>
      <a:lvl2pPr marL="1217083" marR="0" indent="-582083" algn="l" defTabSz="584200" rtl="0" latinLnBrk="0">
        <a:lnSpc>
          <a:spcPct val="100000"/>
        </a:lnSpc>
        <a:spcBef>
          <a:spcPts val="1200"/>
        </a:spcBef>
        <a:spcAft>
          <a:spcPts val="0"/>
        </a:spcAft>
        <a:buClr>
          <a:schemeClr val="accent1">
            <a:satOff val="-4060"/>
          </a:schemeClr>
        </a:buClr>
        <a:buSzPct val="104999"/>
        <a:buFont typeface="Avenir Next Regular"/>
        <a:buChar char="‣"/>
        <a:tabLst/>
        <a:defRPr sz="4400" b="0" i="0" u="none" strike="noStrike" cap="none" spc="0" baseline="0">
          <a:solidFill>
            <a:srgbClr val="FFFFFF"/>
          </a:solidFill>
          <a:uFillTx/>
          <a:latin typeface="Helvetica Neue"/>
          <a:ea typeface="Helvetica Neue"/>
          <a:cs typeface="Helvetica Neue"/>
          <a:sym typeface="Helvetica Neue"/>
        </a:defRPr>
      </a:lvl2pPr>
      <a:lvl3pPr marL="1852083" marR="0" indent="-582083" algn="l" defTabSz="584200" rtl="0" latinLnBrk="0">
        <a:lnSpc>
          <a:spcPct val="100000"/>
        </a:lnSpc>
        <a:spcBef>
          <a:spcPts val="1200"/>
        </a:spcBef>
        <a:spcAft>
          <a:spcPts val="0"/>
        </a:spcAft>
        <a:buClr>
          <a:schemeClr val="accent1">
            <a:satOff val="-4060"/>
          </a:schemeClr>
        </a:buClr>
        <a:buSzPct val="104999"/>
        <a:buFont typeface="Avenir Next Regular"/>
        <a:buChar char="‣"/>
        <a:tabLst/>
        <a:defRPr sz="4400" b="0" i="0" u="none" strike="noStrike" cap="none" spc="0" baseline="0">
          <a:solidFill>
            <a:srgbClr val="FFFFFF"/>
          </a:solidFill>
          <a:uFillTx/>
          <a:latin typeface="Helvetica Neue"/>
          <a:ea typeface="Helvetica Neue"/>
          <a:cs typeface="Helvetica Neue"/>
          <a:sym typeface="Helvetica Neue"/>
        </a:defRPr>
      </a:lvl3pPr>
      <a:lvl4pPr marL="2487083" marR="0" indent="-582083" algn="l" defTabSz="584200" rtl="0" latinLnBrk="0">
        <a:lnSpc>
          <a:spcPct val="100000"/>
        </a:lnSpc>
        <a:spcBef>
          <a:spcPts val="1200"/>
        </a:spcBef>
        <a:spcAft>
          <a:spcPts val="0"/>
        </a:spcAft>
        <a:buClr>
          <a:schemeClr val="accent1">
            <a:satOff val="-4060"/>
          </a:schemeClr>
        </a:buClr>
        <a:buSzPct val="104999"/>
        <a:buFont typeface="Avenir Next Regular"/>
        <a:buChar char="‣"/>
        <a:tabLst/>
        <a:defRPr sz="4400" b="0" i="0" u="none" strike="noStrike" cap="none" spc="0" baseline="0">
          <a:solidFill>
            <a:srgbClr val="FFFFFF"/>
          </a:solidFill>
          <a:uFillTx/>
          <a:latin typeface="Helvetica Neue"/>
          <a:ea typeface="Helvetica Neue"/>
          <a:cs typeface="Helvetica Neue"/>
          <a:sym typeface="Helvetica Neue"/>
        </a:defRPr>
      </a:lvl4pPr>
      <a:lvl5pPr marL="3122083" marR="0" indent="-582083" algn="l" defTabSz="584200" rtl="0" latinLnBrk="0">
        <a:lnSpc>
          <a:spcPct val="100000"/>
        </a:lnSpc>
        <a:spcBef>
          <a:spcPts val="1200"/>
        </a:spcBef>
        <a:spcAft>
          <a:spcPts val="0"/>
        </a:spcAft>
        <a:buClr>
          <a:schemeClr val="accent1">
            <a:satOff val="-4060"/>
          </a:schemeClr>
        </a:buClr>
        <a:buSzPct val="104999"/>
        <a:buFont typeface="Avenir Next Regular"/>
        <a:buChar char="‣"/>
        <a:tabLst/>
        <a:defRPr sz="4400" b="0" i="0" u="none" strike="noStrike" cap="none" spc="0" baseline="0">
          <a:solidFill>
            <a:srgbClr val="FFFFFF"/>
          </a:solidFill>
          <a:uFillTx/>
          <a:latin typeface="Helvetica Neue"/>
          <a:ea typeface="Helvetica Neue"/>
          <a:cs typeface="Helvetica Neue"/>
          <a:sym typeface="Helvetica Neue"/>
        </a:defRPr>
      </a:lvl5pPr>
      <a:lvl6pPr marL="3757083" marR="0" indent="-582083" algn="l" defTabSz="584200" rtl="0" latinLnBrk="0">
        <a:lnSpc>
          <a:spcPct val="100000"/>
        </a:lnSpc>
        <a:spcBef>
          <a:spcPts val="1200"/>
        </a:spcBef>
        <a:spcAft>
          <a:spcPts val="0"/>
        </a:spcAft>
        <a:buClr>
          <a:schemeClr val="accent1">
            <a:satOff val="-4060"/>
          </a:schemeClr>
        </a:buClr>
        <a:buSzPct val="104999"/>
        <a:buFont typeface="Avenir Next Regular"/>
        <a:buChar char="‣"/>
        <a:tabLst/>
        <a:defRPr sz="4400" b="0" i="0" u="none" strike="noStrike" cap="none" spc="0" baseline="0">
          <a:solidFill>
            <a:srgbClr val="FFFFFF"/>
          </a:solidFill>
          <a:uFillTx/>
          <a:latin typeface="Helvetica Neue"/>
          <a:ea typeface="Helvetica Neue"/>
          <a:cs typeface="Helvetica Neue"/>
          <a:sym typeface="Helvetica Neue"/>
        </a:defRPr>
      </a:lvl6pPr>
      <a:lvl7pPr marL="4392083" marR="0" indent="-582083" algn="l" defTabSz="584200" rtl="0" latinLnBrk="0">
        <a:lnSpc>
          <a:spcPct val="100000"/>
        </a:lnSpc>
        <a:spcBef>
          <a:spcPts val="1200"/>
        </a:spcBef>
        <a:spcAft>
          <a:spcPts val="0"/>
        </a:spcAft>
        <a:buClr>
          <a:schemeClr val="accent1">
            <a:satOff val="-4060"/>
          </a:schemeClr>
        </a:buClr>
        <a:buSzPct val="104999"/>
        <a:buFont typeface="Avenir Next Regular"/>
        <a:buChar char="‣"/>
        <a:tabLst/>
        <a:defRPr sz="4400" b="0" i="0" u="none" strike="noStrike" cap="none" spc="0" baseline="0">
          <a:solidFill>
            <a:srgbClr val="FFFFFF"/>
          </a:solidFill>
          <a:uFillTx/>
          <a:latin typeface="Helvetica Neue"/>
          <a:ea typeface="Helvetica Neue"/>
          <a:cs typeface="Helvetica Neue"/>
          <a:sym typeface="Helvetica Neue"/>
        </a:defRPr>
      </a:lvl7pPr>
      <a:lvl8pPr marL="5027083" marR="0" indent="-582083" algn="l" defTabSz="584200" rtl="0" latinLnBrk="0">
        <a:lnSpc>
          <a:spcPct val="100000"/>
        </a:lnSpc>
        <a:spcBef>
          <a:spcPts val="1200"/>
        </a:spcBef>
        <a:spcAft>
          <a:spcPts val="0"/>
        </a:spcAft>
        <a:buClr>
          <a:schemeClr val="accent1">
            <a:satOff val="-4060"/>
          </a:schemeClr>
        </a:buClr>
        <a:buSzPct val="104999"/>
        <a:buFont typeface="Avenir Next Regular"/>
        <a:buChar char="‣"/>
        <a:tabLst/>
        <a:defRPr sz="4400" b="0" i="0" u="none" strike="noStrike" cap="none" spc="0" baseline="0">
          <a:solidFill>
            <a:srgbClr val="FFFFFF"/>
          </a:solidFill>
          <a:uFillTx/>
          <a:latin typeface="Helvetica Neue"/>
          <a:ea typeface="Helvetica Neue"/>
          <a:cs typeface="Helvetica Neue"/>
          <a:sym typeface="Helvetica Neue"/>
        </a:defRPr>
      </a:lvl8pPr>
      <a:lvl9pPr marL="5662083" marR="0" indent="-582083" algn="l" defTabSz="584200" rtl="0" latinLnBrk="0">
        <a:lnSpc>
          <a:spcPct val="100000"/>
        </a:lnSpc>
        <a:spcBef>
          <a:spcPts val="1200"/>
        </a:spcBef>
        <a:spcAft>
          <a:spcPts val="0"/>
        </a:spcAft>
        <a:buClr>
          <a:schemeClr val="accent1">
            <a:satOff val="-4060"/>
          </a:schemeClr>
        </a:buClr>
        <a:buSzPct val="104999"/>
        <a:buFont typeface="Avenir Next Regular"/>
        <a:buChar char="‣"/>
        <a:tabLst/>
        <a:defRPr sz="44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1pPr>
      <a:lvl2pPr marL="0" marR="0" indent="2286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2pPr>
      <a:lvl3pPr marL="0" marR="0" indent="4572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3pPr>
      <a:lvl4pPr marL="0" marR="0" indent="6858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4pPr>
      <a:lvl5pPr marL="0" marR="0" indent="9144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5pPr>
      <a:lvl6pPr marL="0" marR="0" indent="11430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6pPr>
      <a:lvl7pPr marL="0" marR="0" indent="13716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7pPr>
      <a:lvl8pPr marL="0" marR="0" indent="16002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8pPr>
      <a:lvl9pPr marL="0" marR="0" indent="1828800" algn="r" defTabSz="82550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www.institutedfa.com"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hyperlink" Target="http://www.thenadp.co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7.tif"/></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jflorance@e4.insurance" TargetMode="External"/><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Advising Through transition: Divorce"/>
          <p:cNvSpPr txBox="1">
            <a:spLocks noGrp="1"/>
          </p:cNvSpPr>
          <p:nvPr>
            <p:ph type="ctrTitle"/>
          </p:nvPr>
        </p:nvSpPr>
        <p:spPr>
          <a:xfrm>
            <a:off x="557851" y="8737233"/>
            <a:ext cx="21905821" cy="1732674"/>
          </a:xfrm>
          <a:prstGeom prst="rect">
            <a:avLst/>
          </a:prstGeom>
        </p:spPr>
        <p:txBody>
          <a:bodyPr/>
          <a:lstStyle>
            <a:lvl1pPr algn="ctr" defTabSz="330200">
              <a:defRPr sz="9200">
                <a:latin typeface="DIN Alternate Bold"/>
                <a:ea typeface="DIN Alternate Bold"/>
                <a:cs typeface="DIN Alternate Bold"/>
                <a:sym typeface="DIN Alternate Bold"/>
              </a:defRPr>
            </a:lvl1pPr>
          </a:lstStyle>
          <a:p>
            <a:r>
              <a:t>Advising Through transition: Divorce</a:t>
            </a:r>
          </a:p>
        </p:txBody>
      </p:sp>
      <p:sp>
        <p:nvSpPr>
          <p:cNvPr id="196" name="Practice Development Series"/>
          <p:cNvSpPr txBox="1">
            <a:spLocks noGrp="1"/>
          </p:cNvSpPr>
          <p:nvPr>
            <p:ph type="subTitle" sz="quarter" idx="1"/>
          </p:nvPr>
        </p:nvSpPr>
        <p:spPr>
          <a:prstGeom prst="rect">
            <a:avLst/>
          </a:prstGeom>
        </p:spPr>
        <p:txBody>
          <a:bodyPr/>
          <a:lstStyle/>
          <a:p>
            <a:r>
              <a:t>Practice Development Series</a:t>
            </a:r>
          </a:p>
        </p:txBody>
      </p:sp>
      <p:pic>
        <p:nvPicPr>
          <p:cNvPr id="197" name="E4_NewLogo_White.png" descr="E4_NewLogo_White.png"/>
          <p:cNvPicPr>
            <a:picLocks noChangeAspect="1"/>
          </p:cNvPicPr>
          <p:nvPr/>
        </p:nvPicPr>
        <p:blipFill>
          <a:blip r:embed="rId2"/>
          <a:stretch>
            <a:fillRect/>
          </a:stretch>
        </p:blipFill>
        <p:spPr>
          <a:xfrm>
            <a:off x="1178561" y="617647"/>
            <a:ext cx="8150918" cy="271697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Divorce"/>
          <p:cNvSpPr txBox="1">
            <a:spLocks noGrp="1"/>
          </p:cNvSpPr>
          <p:nvPr>
            <p:ph type="body" idx="21"/>
          </p:nvPr>
        </p:nvSpPr>
        <p:spPr>
          <a:prstGeom prst="rect">
            <a:avLst/>
          </a:prstGeom>
        </p:spPr>
        <p:txBody>
          <a:bodyPr/>
          <a:lstStyle/>
          <a:p>
            <a:r>
              <a:t>Divorce</a:t>
            </a:r>
          </a:p>
        </p:txBody>
      </p:sp>
      <p:sp>
        <p:nvSpPr>
          <p:cNvPr id="281" name="10 Key Divorce Terms Every advisor should know:"/>
          <p:cNvSpPr txBox="1">
            <a:spLocks noGrp="1"/>
          </p:cNvSpPr>
          <p:nvPr>
            <p:ph type="title"/>
          </p:nvPr>
        </p:nvSpPr>
        <p:spPr>
          <a:xfrm>
            <a:off x="761999" y="1700450"/>
            <a:ext cx="22376978" cy="1016001"/>
          </a:xfrm>
          <a:prstGeom prst="rect">
            <a:avLst/>
          </a:prstGeom>
        </p:spPr>
        <p:txBody>
          <a:bodyPr/>
          <a:lstStyle>
            <a:lvl1pPr defTabSz="365760">
              <a:spcBef>
                <a:spcPts val="1500"/>
              </a:spcBef>
              <a:defRPr sz="8000" b="0" cap="all">
                <a:latin typeface="+mj-lt"/>
                <a:ea typeface="+mj-ea"/>
                <a:cs typeface="+mj-cs"/>
                <a:sym typeface="DIN Condensed Bold"/>
              </a:defRPr>
            </a:lvl1pPr>
          </a:lstStyle>
          <a:p>
            <a:r>
              <a:t>10 Key Divorce Terms Every advisor should know:</a:t>
            </a:r>
          </a:p>
        </p:txBody>
      </p:sp>
      <p:sp>
        <p:nvSpPr>
          <p:cNvPr id="282" name="QDRO…"/>
          <p:cNvSpPr txBox="1"/>
          <p:nvPr/>
        </p:nvSpPr>
        <p:spPr>
          <a:xfrm>
            <a:off x="894233" y="2954753"/>
            <a:ext cx="22112510" cy="10448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1485900" indent="-1485900">
              <a:spcBef>
                <a:spcPts val="0"/>
              </a:spcBef>
              <a:buSzPct val="100000"/>
              <a:buAutoNum type="arabicPeriod"/>
              <a:defRPr sz="5800">
                <a:solidFill>
                  <a:srgbClr val="FFFFFF"/>
                </a:solidFill>
                <a:latin typeface="Avenir Next Regular"/>
                <a:ea typeface="Avenir Next Regular"/>
                <a:cs typeface="Avenir Next Regular"/>
                <a:sym typeface="Avenir Next Regular"/>
              </a:defRPr>
            </a:pPr>
            <a:r>
              <a:t>QDRO</a:t>
            </a:r>
          </a:p>
          <a:p>
            <a:pPr marL="1485900" indent="-1485900">
              <a:spcBef>
                <a:spcPts val="0"/>
              </a:spcBef>
              <a:buSzPct val="100000"/>
              <a:buAutoNum type="arabicPeriod"/>
              <a:defRPr sz="5800">
                <a:solidFill>
                  <a:srgbClr val="FFFFFF"/>
                </a:solidFill>
                <a:latin typeface="Avenir Next Regular"/>
                <a:ea typeface="Avenir Next Regular"/>
                <a:cs typeface="Avenir Next Regular"/>
                <a:sym typeface="Avenir Next Regular"/>
              </a:defRPr>
            </a:pPr>
            <a:r>
              <a:t>Financial Affidavit</a:t>
            </a:r>
          </a:p>
          <a:p>
            <a:pPr marL="1485900" indent="-1485900">
              <a:spcBef>
                <a:spcPts val="0"/>
              </a:spcBef>
              <a:buSzPct val="100000"/>
              <a:buAutoNum type="arabicPeriod"/>
              <a:defRPr sz="5800">
                <a:solidFill>
                  <a:srgbClr val="FFFFFF"/>
                </a:solidFill>
                <a:latin typeface="Avenir Next Regular"/>
                <a:ea typeface="Avenir Next Regular"/>
                <a:cs typeface="Avenir Next Regular"/>
                <a:sym typeface="Avenir Next Regular"/>
              </a:defRPr>
            </a:pPr>
            <a:r>
              <a:t>COBRA</a:t>
            </a:r>
          </a:p>
          <a:p>
            <a:pPr marL="1485900" indent="-1485900">
              <a:spcBef>
                <a:spcPts val="0"/>
              </a:spcBef>
              <a:buSzPct val="100000"/>
              <a:buAutoNum type="arabicPeriod"/>
              <a:defRPr sz="5800">
                <a:solidFill>
                  <a:srgbClr val="FFFFFF"/>
                </a:solidFill>
                <a:latin typeface="Avenir Next Regular"/>
                <a:ea typeface="Avenir Next Regular"/>
                <a:cs typeface="Avenir Next Regular"/>
                <a:sym typeface="Avenir Next Regular"/>
              </a:defRPr>
            </a:pPr>
            <a:r>
              <a:t>Common Property State</a:t>
            </a:r>
          </a:p>
          <a:p>
            <a:pPr marL="1485900" indent="-1485900">
              <a:spcBef>
                <a:spcPts val="0"/>
              </a:spcBef>
              <a:buSzPct val="100000"/>
              <a:buAutoNum type="arabicPeriod"/>
              <a:defRPr sz="5800">
                <a:solidFill>
                  <a:srgbClr val="FFFFFF"/>
                </a:solidFill>
                <a:latin typeface="Avenir Next Regular"/>
                <a:ea typeface="Avenir Next Regular"/>
                <a:cs typeface="Avenir Next Regular"/>
                <a:sym typeface="Avenir Next Regular"/>
              </a:defRPr>
            </a:pPr>
            <a:r>
              <a:t>Equitable Distribution State</a:t>
            </a:r>
          </a:p>
          <a:p>
            <a:pPr marL="1485900" indent="-1485900">
              <a:spcBef>
                <a:spcPts val="0"/>
              </a:spcBef>
              <a:buSzPct val="100000"/>
              <a:buAutoNum type="arabicPeriod"/>
              <a:defRPr sz="5800">
                <a:solidFill>
                  <a:srgbClr val="FFFFFF"/>
                </a:solidFill>
                <a:latin typeface="Avenir Next Regular"/>
                <a:ea typeface="Avenir Next Regular"/>
                <a:cs typeface="Avenir Next Regular"/>
                <a:sym typeface="Avenir Next Regular"/>
              </a:defRPr>
            </a:pPr>
            <a:r>
              <a:t>Legal Separation</a:t>
            </a:r>
          </a:p>
          <a:p>
            <a:pPr marL="1485900" indent="-1485900">
              <a:spcBef>
                <a:spcPts val="0"/>
              </a:spcBef>
              <a:buSzPct val="100000"/>
              <a:buAutoNum type="arabicPeriod"/>
              <a:defRPr sz="5800">
                <a:solidFill>
                  <a:srgbClr val="FFFFFF"/>
                </a:solidFill>
                <a:latin typeface="Avenir Next Regular"/>
                <a:ea typeface="Avenir Next Regular"/>
                <a:cs typeface="Avenir Next Regular"/>
                <a:sym typeface="Avenir Next Regular"/>
              </a:defRPr>
            </a:pPr>
            <a:r>
              <a:t>Recapture Rule</a:t>
            </a:r>
          </a:p>
          <a:p>
            <a:pPr marL="1485900" indent="-1485900">
              <a:spcBef>
                <a:spcPts val="0"/>
              </a:spcBef>
              <a:buSzPct val="100000"/>
              <a:buAutoNum type="arabicPeriod"/>
              <a:defRPr sz="5800">
                <a:solidFill>
                  <a:srgbClr val="FFFFFF"/>
                </a:solidFill>
                <a:latin typeface="Avenir Next Regular"/>
                <a:ea typeface="Avenir Next Regular"/>
                <a:cs typeface="Avenir Next Regular"/>
                <a:sym typeface="Avenir Next Regular"/>
              </a:defRPr>
            </a:pPr>
            <a:r>
              <a:t>Rehabilitative Maintenance</a:t>
            </a:r>
          </a:p>
          <a:p>
            <a:pPr marL="1485900" indent="-1485900">
              <a:spcBef>
                <a:spcPts val="0"/>
              </a:spcBef>
              <a:buSzPct val="100000"/>
              <a:buAutoNum type="arabicPeriod"/>
              <a:defRPr sz="5800">
                <a:solidFill>
                  <a:srgbClr val="FFFFFF"/>
                </a:solidFill>
                <a:latin typeface="Avenir Next Regular"/>
                <a:ea typeface="Avenir Next Regular"/>
                <a:cs typeface="Avenir Next Regular"/>
                <a:sym typeface="Avenir Next Regular"/>
              </a:defRPr>
            </a:pPr>
            <a:r>
              <a:t>Property Settlement Note</a:t>
            </a:r>
          </a:p>
          <a:p>
            <a:pPr marL="1485900" indent="-1485900">
              <a:spcBef>
                <a:spcPts val="0"/>
              </a:spcBef>
              <a:buSzPct val="100000"/>
              <a:buAutoNum type="arabicPeriod"/>
              <a:defRPr sz="5800">
                <a:solidFill>
                  <a:srgbClr val="FFFFFF"/>
                </a:solidFill>
                <a:latin typeface="Avenir Next Regular"/>
                <a:ea typeface="Avenir Next Regular"/>
                <a:cs typeface="Avenir Next Regular"/>
                <a:sym typeface="Avenir Next Regular"/>
              </a:defRPr>
            </a:pPr>
            <a:r>
              <a:t>IRC Section 72</a:t>
            </a:r>
          </a:p>
        </p:txBody>
      </p:sp>
      <p:pic>
        <p:nvPicPr>
          <p:cNvPr id="283" name="Image" descr="Image"/>
          <p:cNvPicPr>
            <a:picLocks noChangeAspect="1"/>
          </p:cNvPicPr>
          <p:nvPr/>
        </p:nvPicPr>
        <p:blipFill>
          <a:blip r:embed="rId3"/>
          <a:stretch>
            <a:fillRect/>
          </a:stretch>
        </p:blipFill>
        <p:spPr>
          <a:xfrm>
            <a:off x="13582437" y="3146901"/>
            <a:ext cx="8115301" cy="8267701"/>
          </a:xfrm>
          <a:prstGeom prst="rect">
            <a:avLst/>
          </a:prstGeom>
          <a:ln w="12700">
            <a:miter lim="400000"/>
          </a:ln>
        </p:spPr>
      </p:pic>
      <p:pic>
        <p:nvPicPr>
          <p:cNvPr id="284" name="Divorce Terms.pdf" descr="Divorce Terms.pdf"/>
          <p:cNvPicPr>
            <a:picLocks noChangeAspect="1"/>
          </p:cNvPicPr>
          <p:nvPr/>
        </p:nvPicPr>
        <p:blipFill>
          <a:blip r:embed="rId4"/>
          <a:stretch>
            <a:fillRect/>
          </a:stretch>
        </p:blipFill>
        <p:spPr>
          <a:xfrm>
            <a:off x="13375409" y="254000"/>
            <a:ext cx="10206183" cy="13208000"/>
          </a:xfrm>
          <a:prstGeom prst="rect">
            <a:avLst/>
          </a:prstGeom>
          <a:ln w="25400">
            <a:solidFill>
              <a:srgbClr val="000000"/>
            </a:solidFill>
            <a:miter lim="400000"/>
          </a:ln>
          <a:effectLst>
            <a:outerShdw blurRad="254000" dist="190411" dir="1857825"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Divorce"/>
          <p:cNvSpPr txBox="1">
            <a:spLocks noGrp="1"/>
          </p:cNvSpPr>
          <p:nvPr>
            <p:ph type="body" idx="21"/>
          </p:nvPr>
        </p:nvSpPr>
        <p:spPr>
          <a:prstGeom prst="rect">
            <a:avLst/>
          </a:prstGeom>
        </p:spPr>
        <p:txBody>
          <a:bodyPr/>
          <a:lstStyle/>
          <a:p>
            <a:r>
              <a:t>Divorce</a:t>
            </a:r>
          </a:p>
        </p:txBody>
      </p:sp>
      <p:sp>
        <p:nvSpPr>
          <p:cNvPr id="289" name="Should you specialize?"/>
          <p:cNvSpPr txBox="1">
            <a:spLocks noGrp="1"/>
          </p:cNvSpPr>
          <p:nvPr>
            <p:ph type="title"/>
          </p:nvPr>
        </p:nvSpPr>
        <p:spPr>
          <a:xfrm>
            <a:off x="716251" y="1836386"/>
            <a:ext cx="12898781" cy="1458029"/>
          </a:xfrm>
          <a:prstGeom prst="rect">
            <a:avLst/>
          </a:prstGeom>
        </p:spPr>
        <p:txBody>
          <a:bodyPr/>
          <a:lstStyle>
            <a:lvl1pPr defTabSz="365760">
              <a:spcBef>
                <a:spcPts val="1500"/>
              </a:spcBef>
              <a:defRPr sz="12000" b="0" cap="all">
                <a:latin typeface="+mj-lt"/>
                <a:ea typeface="+mj-ea"/>
                <a:cs typeface="+mj-cs"/>
                <a:sym typeface="DIN Condensed Bold"/>
              </a:defRPr>
            </a:lvl1pPr>
          </a:lstStyle>
          <a:p>
            <a:r>
              <a:t>Should you specialize?</a:t>
            </a:r>
          </a:p>
        </p:txBody>
      </p:sp>
      <p:sp>
        <p:nvSpPr>
          <p:cNvPr id="290" name="CDFA - Certified Divorce Financial Analyst.…"/>
          <p:cNvSpPr txBox="1">
            <a:spLocks noGrp="1"/>
          </p:cNvSpPr>
          <p:nvPr>
            <p:ph type="body" sz="half" idx="1"/>
          </p:nvPr>
        </p:nvSpPr>
        <p:spPr>
          <a:prstGeom prst="rect">
            <a:avLst/>
          </a:prstGeom>
        </p:spPr>
        <p:txBody>
          <a:bodyPr/>
          <a:lstStyle/>
          <a:p>
            <a:pPr>
              <a:spcBef>
                <a:spcPts val="0"/>
              </a:spcBef>
              <a:defRPr sz="4400">
                <a:solidFill>
                  <a:srgbClr val="FFFFFF"/>
                </a:solidFill>
              </a:defRPr>
            </a:pPr>
            <a:r>
              <a:t>CDFA - Certified Divorce Financial Analyst.</a:t>
            </a:r>
          </a:p>
          <a:p>
            <a:pPr lvl="1">
              <a:spcBef>
                <a:spcPts val="0"/>
              </a:spcBef>
              <a:defRPr sz="4400"/>
            </a:pPr>
            <a:r>
              <a:t>Institute for Divorce Financial Analysts</a:t>
            </a:r>
          </a:p>
          <a:p>
            <a:pPr lvl="1">
              <a:spcBef>
                <a:spcPts val="9700"/>
              </a:spcBef>
              <a:defRPr sz="4400"/>
            </a:pPr>
            <a:r>
              <a:rPr u="sng">
                <a:solidFill>
                  <a:schemeClr val="accent1"/>
                </a:solidFill>
                <a:hlinkClick r:id="rId3"/>
              </a:rPr>
              <a:t>www.institutedfa.com</a:t>
            </a:r>
          </a:p>
          <a:p>
            <a:pPr>
              <a:spcBef>
                <a:spcPts val="0"/>
              </a:spcBef>
              <a:defRPr sz="4400">
                <a:solidFill>
                  <a:srgbClr val="FFFFFF"/>
                </a:solidFill>
              </a:defRPr>
            </a:pPr>
            <a:r>
              <a:t>CDS - Certified Divorce Specialist</a:t>
            </a:r>
          </a:p>
          <a:p>
            <a:pPr lvl="1">
              <a:spcBef>
                <a:spcPts val="0"/>
              </a:spcBef>
              <a:defRPr sz="4400"/>
            </a:pPr>
            <a:r>
              <a:t>National Association of Divorce Professionals</a:t>
            </a:r>
          </a:p>
          <a:p>
            <a:pPr lvl="1">
              <a:spcBef>
                <a:spcPts val="0"/>
              </a:spcBef>
              <a:defRPr sz="4400"/>
            </a:pPr>
            <a:r>
              <a:rPr u="sng">
                <a:solidFill>
                  <a:schemeClr val="accent1"/>
                </a:solidFill>
                <a:hlinkClick r:id="rId4"/>
              </a:rPr>
              <a:t>www.thenadp.com</a:t>
            </a:r>
          </a:p>
        </p:txBody>
      </p:sp>
      <p:pic>
        <p:nvPicPr>
          <p:cNvPr id="291" name="Screen Shot 2021-01-06 at 7.40.20 PM.png" descr="Screen Shot 2021-01-06 at 7.40.20 PM.png"/>
          <p:cNvPicPr>
            <a:picLocks noChangeAspect="1"/>
          </p:cNvPicPr>
          <p:nvPr/>
        </p:nvPicPr>
        <p:blipFill>
          <a:blip r:embed="rId5"/>
          <a:stretch>
            <a:fillRect/>
          </a:stretch>
        </p:blipFill>
        <p:spPr>
          <a:xfrm>
            <a:off x="13623526" y="2971800"/>
            <a:ext cx="10083801" cy="91694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DIVORCE"/>
          <p:cNvSpPr txBox="1">
            <a:spLocks noGrp="1"/>
          </p:cNvSpPr>
          <p:nvPr>
            <p:ph type="body" idx="21"/>
          </p:nvPr>
        </p:nvSpPr>
        <p:spPr>
          <a:prstGeom prst="rect">
            <a:avLst/>
          </a:prstGeom>
        </p:spPr>
        <p:txBody>
          <a:bodyPr/>
          <a:lstStyle/>
          <a:p>
            <a:r>
              <a:t>DIVORCE</a:t>
            </a:r>
          </a:p>
        </p:txBody>
      </p:sp>
      <p:sp>
        <p:nvSpPr>
          <p:cNvPr id="296" name="Avoiding Awkward"/>
          <p:cNvSpPr txBox="1">
            <a:spLocks noGrp="1"/>
          </p:cNvSpPr>
          <p:nvPr>
            <p:ph type="title"/>
          </p:nvPr>
        </p:nvSpPr>
        <p:spPr>
          <a:xfrm>
            <a:off x="739125" y="1578426"/>
            <a:ext cx="15557901" cy="1159284"/>
          </a:xfrm>
          <a:prstGeom prst="rect">
            <a:avLst/>
          </a:prstGeom>
        </p:spPr>
        <p:txBody>
          <a:bodyPr anchor="ctr"/>
          <a:lstStyle>
            <a:lvl1pPr defTabSz="233679">
              <a:lnSpc>
                <a:spcPct val="100000"/>
              </a:lnSpc>
              <a:spcBef>
                <a:spcPts val="0"/>
              </a:spcBef>
              <a:defRPr sz="10800" b="0" cap="all">
                <a:solidFill>
                  <a:srgbClr val="75B055"/>
                </a:solidFill>
                <a:latin typeface="+mj-lt"/>
                <a:ea typeface="+mj-ea"/>
                <a:cs typeface="+mj-cs"/>
                <a:sym typeface="DIN Condensed Bold"/>
              </a:defRPr>
            </a:lvl1pPr>
          </a:lstStyle>
          <a:p>
            <a:r>
              <a:t>Avoiding Awkward</a:t>
            </a:r>
          </a:p>
        </p:txBody>
      </p:sp>
      <p:sp>
        <p:nvSpPr>
          <p:cNvPr id="297" name="“By the way, Bill and I are getting a divorce.”"/>
          <p:cNvSpPr txBox="1"/>
          <p:nvPr/>
        </p:nvSpPr>
        <p:spPr>
          <a:xfrm>
            <a:off x="2593325" y="5464626"/>
            <a:ext cx="18393176" cy="446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332993">
              <a:spcBef>
                <a:spcPts val="0"/>
              </a:spcBef>
              <a:defRPr sz="15389">
                <a:solidFill>
                  <a:srgbClr val="75B055"/>
                </a:solidFill>
                <a:latin typeface="+mj-lt"/>
                <a:ea typeface="+mj-ea"/>
                <a:cs typeface="+mj-cs"/>
                <a:sym typeface="DIN Condensed Bold"/>
              </a:defRPr>
            </a:lvl1pPr>
          </a:lstStyle>
          <a:p>
            <a:r>
              <a:t>“By the way, Bill and I are getting a divorce.”</a:t>
            </a:r>
          </a:p>
        </p:txBody>
      </p:sp>
      <p:graphicFrame>
        <p:nvGraphicFramePr>
          <p:cNvPr id="298" name="Table"/>
          <p:cNvGraphicFramePr/>
          <p:nvPr/>
        </p:nvGraphicFramePr>
        <p:xfrm>
          <a:off x="825334" y="2963586"/>
          <a:ext cx="22324049" cy="13372460"/>
        </p:xfrm>
        <a:graphic>
          <a:graphicData uri="http://schemas.openxmlformats.org/drawingml/2006/table">
            <a:tbl>
              <a:tblPr bandRow="1">
                <a:tableStyleId>{4C3C2611-4C71-4FC5-86AE-919BDF0F9419}</a:tableStyleId>
              </a:tblPr>
              <a:tblGrid>
                <a:gridCol w="5832886">
                  <a:extLst>
                    <a:ext uri="{9D8B030D-6E8A-4147-A177-3AD203B41FA5}">
                      <a16:colId xmlns:a16="http://schemas.microsoft.com/office/drawing/2014/main" val="20000"/>
                    </a:ext>
                  </a:extLst>
                </a:gridCol>
                <a:gridCol w="8040724">
                  <a:extLst>
                    <a:ext uri="{9D8B030D-6E8A-4147-A177-3AD203B41FA5}">
                      <a16:colId xmlns:a16="http://schemas.microsoft.com/office/drawing/2014/main" val="20001"/>
                    </a:ext>
                  </a:extLst>
                </a:gridCol>
                <a:gridCol w="8437738">
                  <a:extLst>
                    <a:ext uri="{9D8B030D-6E8A-4147-A177-3AD203B41FA5}">
                      <a16:colId xmlns:a16="http://schemas.microsoft.com/office/drawing/2014/main" val="20002"/>
                    </a:ext>
                  </a:extLst>
                </a:gridCol>
              </a:tblGrid>
              <a:tr h="813145">
                <a:tc>
                  <a:txBody>
                    <a:bodyPr/>
                    <a:lstStyle/>
                    <a:p>
                      <a:pPr algn="ctr" defTabSz="457200">
                        <a:lnSpc>
                          <a:spcPct val="100000"/>
                        </a:lnSpc>
                        <a:defRPr sz="1800">
                          <a:solidFill>
                            <a:srgbClr val="000000"/>
                          </a:solidFill>
                        </a:defRPr>
                      </a:pPr>
                      <a:r>
                        <a:rPr sz="3900" b="1">
                          <a:solidFill>
                            <a:srgbClr val="FFFFFF"/>
                          </a:solidFill>
                          <a:latin typeface="Helvetica"/>
                          <a:ea typeface="Helvetica"/>
                          <a:cs typeface="Helvetica"/>
                          <a:sym typeface="Helvetica"/>
                        </a:rPr>
                        <a:t>What NOT to say…</a:t>
                      </a:r>
                    </a:p>
                  </a:txBody>
                  <a:tcPr marL="0" marR="0" marT="0" marB="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hueOff val="-667846"/>
                        <a:satOff val="2144"/>
                        <a:lumOff val="-5984"/>
                      </a:schemeClr>
                    </a:solidFill>
                  </a:tcPr>
                </a:tc>
                <a:tc>
                  <a:txBody>
                    <a:bodyPr/>
                    <a:lstStyle/>
                    <a:p>
                      <a:pPr algn="ctr" defTabSz="457200">
                        <a:lnSpc>
                          <a:spcPct val="100000"/>
                        </a:lnSpc>
                        <a:defRPr sz="1800">
                          <a:solidFill>
                            <a:srgbClr val="000000"/>
                          </a:solidFill>
                        </a:defRPr>
                      </a:pPr>
                      <a:r>
                        <a:rPr sz="3900" b="1">
                          <a:solidFill>
                            <a:srgbClr val="FFFFFF"/>
                          </a:solidFill>
                          <a:latin typeface="Helvetica"/>
                          <a:ea typeface="Helvetica"/>
                          <a:cs typeface="Helvetica"/>
                          <a:sym typeface="Helvetica"/>
                        </a:rPr>
                        <a:t>Why not…</a:t>
                      </a:r>
                    </a:p>
                  </a:txBody>
                  <a:tcPr marL="0" marR="0" marT="0" marB="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hueOff val="-667846"/>
                        <a:satOff val="2144"/>
                        <a:lumOff val="-5984"/>
                      </a:schemeClr>
                    </a:solidFill>
                  </a:tcPr>
                </a:tc>
                <a:tc>
                  <a:txBody>
                    <a:bodyPr/>
                    <a:lstStyle/>
                    <a:p>
                      <a:pPr algn="ctr" defTabSz="457200">
                        <a:lnSpc>
                          <a:spcPct val="100000"/>
                        </a:lnSpc>
                        <a:defRPr sz="1800">
                          <a:solidFill>
                            <a:srgbClr val="000000"/>
                          </a:solidFill>
                        </a:defRPr>
                      </a:pPr>
                      <a:r>
                        <a:rPr sz="3900" b="1">
                          <a:solidFill>
                            <a:srgbClr val="FFFFFF"/>
                          </a:solidFill>
                          <a:latin typeface="Helvetica"/>
                          <a:ea typeface="Helvetica"/>
                          <a:cs typeface="Helvetica"/>
                          <a:sym typeface="Helvetica"/>
                        </a:rPr>
                        <a:t>Instead, say…</a:t>
                      </a:r>
                    </a:p>
                  </a:txBody>
                  <a:tcPr marL="0" marR="0" marT="0" marB="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4">
                        <a:hueOff val="-667846"/>
                        <a:satOff val="2144"/>
                        <a:lumOff val="-5984"/>
                      </a:schemeClr>
                    </a:solidFill>
                  </a:tcPr>
                </a:tc>
                <a:extLst>
                  <a:ext uri="{0D108BD9-81ED-4DB2-BD59-A6C34878D82A}">
                    <a16:rowId xmlns:a16="http://schemas.microsoft.com/office/drawing/2014/main" val="10000"/>
                  </a:ext>
                </a:extLst>
              </a:tr>
              <a:tr h="813145">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I'm so sorry.</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You have nothing to apologize for. Don't pity. Be sincere</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It makes me sad to hear that.</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extLst>
                  <a:ext uri="{0D108BD9-81ED-4DB2-BD59-A6C34878D82A}">
                    <a16:rowId xmlns:a16="http://schemas.microsoft.com/office/drawing/2014/main" val="10001"/>
                  </a:ext>
                </a:extLst>
              </a:tr>
              <a:tr h="1090743">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Anything about failure.</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Personal connotations of failure are difficult during grief.</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Anybody that’s gone through it knows that marriage is one of the biggest challenges we face…</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2"/>
                  </a:ext>
                </a:extLst>
              </a:tr>
              <a:tr h="842878">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So, how are you?</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It's tricky. Can be good but may make them uncomfortable. How are they supposed to be?</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How do you feel about it today?</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extLst>
                  <a:ext uri="{0D108BD9-81ED-4DB2-BD59-A6C34878D82A}">
                    <a16:rowId xmlns:a16="http://schemas.microsoft.com/office/drawing/2014/main" val="10003"/>
                  </a:ext>
                </a:extLst>
              </a:tr>
              <a:tr h="842625">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Well, it's good that's over with!</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Um, no, it's not good. Divorce is traumatic.</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914400">
                        <a:lnSpc>
                          <a:spcPct val="100000"/>
                        </a:lnSpc>
                        <a:defRPr sz="1800">
                          <a:solidFill>
                            <a:srgbClr val="000000"/>
                          </a:solidFill>
                        </a:defRPr>
                      </a:pPr>
                      <a:r>
                        <a:rPr sz="2700">
                          <a:latin typeface="Nunito Sans Regular"/>
                          <a:ea typeface="Nunito Sans Regular"/>
                          <a:cs typeface="Nunito Sans Regular"/>
                          <a:sym typeface="Nunito Sans Regular"/>
                        </a:rPr>
                        <a:t>Nothing</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4"/>
                  </a:ext>
                </a:extLst>
              </a:tr>
              <a:tr h="842625">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If you two can't make it work, who can?</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Marriages have complicated dynamics. No two are alike. Why make assumptions?</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tc>
                  <a:txBody>
                    <a:bodyPr/>
                    <a:lstStyle/>
                    <a:p>
                      <a:pPr algn="l" defTabSz="914400">
                        <a:lnSpc>
                          <a:spcPct val="100000"/>
                        </a:lnSpc>
                        <a:defRPr sz="1800">
                          <a:solidFill>
                            <a:srgbClr val="000000"/>
                          </a:solidFill>
                        </a:defRPr>
                      </a:pPr>
                      <a:r>
                        <a:rPr sz="2700">
                          <a:latin typeface="Nunito Sans Regular"/>
                          <a:ea typeface="Nunito Sans Regular"/>
                          <a:cs typeface="Nunito Sans Regular"/>
                          <a:sym typeface="Nunito Sans Regular"/>
                        </a:rPr>
                        <a:t>Nothing</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extLst>
                  <a:ext uri="{0D108BD9-81ED-4DB2-BD59-A6C34878D82A}">
                    <a16:rowId xmlns:a16="http://schemas.microsoft.com/office/drawing/2014/main" val="10005"/>
                  </a:ext>
                </a:extLst>
              </a:tr>
              <a:tr h="1095785">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Did you try counseling?</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If they didn't, they'll think you’re judging them as inept or irresponsible.</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How can I support you right now?</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6"/>
                  </a:ext>
                </a:extLst>
              </a:tr>
              <a:tr h="846552">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S/he wasn't your type anyway.</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They're already questioning their own ability to make decisions. Don't heap scorn.</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tc>
                  <a:txBody>
                    <a:bodyPr/>
                    <a:lstStyle/>
                    <a:p>
                      <a:pPr algn="l" defTabSz="914400">
                        <a:lnSpc>
                          <a:spcPct val="100000"/>
                        </a:lnSpc>
                        <a:defRPr sz="1800">
                          <a:solidFill>
                            <a:srgbClr val="000000"/>
                          </a:solidFill>
                        </a:defRPr>
                      </a:pPr>
                      <a:r>
                        <a:rPr sz="2700">
                          <a:latin typeface="Nunito Sans Regular"/>
                          <a:ea typeface="Nunito Sans Regular"/>
                          <a:cs typeface="Nunito Sans Regular"/>
                          <a:sym typeface="Nunito Sans Regular"/>
                        </a:rPr>
                        <a:t>Nothing</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extLst>
                  <a:ext uri="{0D108BD9-81ED-4DB2-BD59-A6C34878D82A}">
                    <a16:rowId xmlns:a16="http://schemas.microsoft.com/office/drawing/2014/main" val="10007"/>
                  </a:ext>
                </a:extLst>
              </a:tr>
              <a:tr h="656143">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How are the kids?</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The kids are upset. Duh.</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Do any of the children need a listening ear?</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08"/>
                  </a:ext>
                </a:extLst>
              </a:tr>
              <a:tr h="729646">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So which one of you is moving?</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tc>
                  <a:txBody>
                    <a:bodyPr/>
                    <a:lstStyle/>
                    <a:p>
                      <a:pPr algn="l" defTabSz="914400">
                        <a:lnSpc>
                          <a:spcPct val="100000"/>
                        </a:lnSpc>
                        <a:defRPr sz="1800">
                          <a:solidFill>
                            <a:srgbClr val="000000"/>
                          </a:solidFill>
                        </a:defRPr>
                      </a:pPr>
                      <a:r>
                        <a:rPr sz="2700">
                          <a:latin typeface="Nunito Sans Regular"/>
                          <a:ea typeface="Nunito Sans Regular"/>
                          <a:cs typeface="Nunito Sans Regular"/>
                          <a:sym typeface="Nunito Sans Regular"/>
                        </a:rPr>
                        <a:t>Insensitive</a:t>
                      </a:r>
                    </a:p>
                  </a:txBody>
                  <a:tcPr marL="50800" marR="50800" marT="50800" marB="5080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How's the process going so far?</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E3E5E8"/>
                    </a:solidFill>
                  </a:tcPr>
                </a:tc>
                <a:extLst>
                  <a:ext uri="{0D108BD9-81ED-4DB2-BD59-A6C34878D82A}">
                    <a16:rowId xmlns:a16="http://schemas.microsoft.com/office/drawing/2014/main" val="10009"/>
                  </a:ext>
                </a:extLst>
              </a:tr>
              <a:tr h="1014957">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You're strong; you'll be fine; just move on.</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It's human to want to help someone out of pain, but now is not the time.</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algn="l" defTabSz="457200">
                        <a:lnSpc>
                          <a:spcPct val="100000"/>
                        </a:lnSpc>
                        <a:defRPr sz="1800">
                          <a:solidFill>
                            <a:srgbClr val="000000"/>
                          </a:solidFill>
                        </a:defRPr>
                      </a:pPr>
                      <a:r>
                        <a:rPr sz="2700">
                          <a:latin typeface="Nunito Sans Regular"/>
                          <a:ea typeface="Nunito Sans Regular"/>
                          <a:cs typeface="Nunito Sans Regular"/>
                          <a:sym typeface="Nunito Sans Regular"/>
                        </a:rPr>
                        <a:t>I'm here to listen if there's anything you want to talk about…</a:t>
                      </a:r>
                    </a:p>
                  </a:txBody>
                  <a:tcPr marL="0" marR="0" marT="0" marB="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extLst>
                  <a:ext uri="{0D108BD9-81ED-4DB2-BD59-A6C34878D82A}">
                    <a16:rowId xmlns:a16="http://schemas.microsoft.com/office/drawing/2014/main" val="10010"/>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ractice management Series"/>
          <p:cNvSpPr txBox="1">
            <a:spLocks noGrp="1"/>
          </p:cNvSpPr>
          <p:nvPr>
            <p:ph type="body" idx="21"/>
          </p:nvPr>
        </p:nvSpPr>
        <p:spPr>
          <a:prstGeom prst="rect">
            <a:avLst/>
          </a:prstGeom>
        </p:spPr>
        <p:txBody>
          <a:bodyPr/>
          <a:lstStyle/>
          <a:p>
            <a:r>
              <a:t>Practice management Series</a:t>
            </a:r>
          </a:p>
        </p:txBody>
      </p:sp>
      <p:sp>
        <p:nvSpPr>
          <p:cNvPr id="303" name="What can insurance do for your clients going through divorce?"/>
          <p:cNvSpPr txBox="1">
            <a:spLocks noGrp="1"/>
          </p:cNvSpPr>
          <p:nvPr>
            <p:ph type="title"/>
          </p:nvPr>
        </p:nvSpPr>
        <p:spPr>
          <a:xfrm>
            <a:off x="762000" y="1631588"/>
            <a:ext cx="22860000" cy="1016001"/>
          </a:xfrm>
          <a:prstGeom prst="rect">
            <a:avLst/>
          </a:prstGeom>
        </p:spPr>
        <p:txBody>
          <a:bodyPr/>
          <a:lstStyle>
            <a:lvl1pPr>
              <a:defRPr sz="7000" b="0" cap="all">
                <a:latin typeface="+mj-lt"/>
                <a:ea typeface="+mj-ea"/>
                <a:cs typeface="+mj-cs"/>
                <a:sym typeface="DIN Condensed Bold"/>
              </a:defRPr>
            </a:lvl1pPr>
          </a:lstStyle>
          <a:p>
            <a:r>
              <a:t>What can insurance do for your clients going through divorce?</a:t>
            </a:r>
          </a:p>
        </p:txBody>
      </p:sp>
      <p:sp>
        <p:nvSpPr>
          <p:cNvPr id="304" name="LIfe Insurance"/>
          <p:cNvSpPr/>
          <p:nvPr/>
        </p:nvSpPr>
        <p:spPr>
          <a:xfrm>
            <a:off x="3147153" y="2965693"/>
            <a:ext cx="4854822" cy="394422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lnSpc>
                <a:spcPct val="80000"/>
              </a:lnSpc>
              <a:spcBef>
                <a:spcPts val="0"/>
              </a:spcBef>
              <a:defRPr sz="4000" cap="all">
                <a:solidFill>
                  <a:srgbClr val="FFFFFF"/>
                </a:solidFill>
                <a:latin typeface="Nunito Sans ExtraBold"/>
                <a:ea typeface="Nunito Sans ExtraBold"/>
                <a:cs typeface="Nunito Sans ExtraBold"/>
                <a:sym typeface="Nunito Sans ExtraBold"/>
              </a:defRPr>
            </a:lvl1pPr>
          </a:lstStyle>
          <a:p>
            <a:r>
              <a:t>LIfe Insurance</a:t>
            </a:r>
          </a:p>
        </p:txBody>
      </p:sp>
      <p:sp>
        <p:nvSpPr>
          <p:cNvPr id="305" name="LTC"/>
          <p:cNvSpPr/>
          <p:nvPr/>
        </p:nvSpPr>
        <p:spPr>
          <a:xfrm>
            <a:off x="15172365" y="3009177"/>
            <a:ext cx="4854822" cy="394422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lnSpc>
                <a:spcPct val="80000"/>
              </a:lnSpc>
              <a:spcBef>
                <a:spcPts val="0"/>
              </a:spcBef>
              <a:defRPr sz="4000" cap="all">
                <a:solidFill>
                  <a:srgbClr val="FFFFFF"/>
                </a:solidFill>
                <a:latin typeface="Nunito Sans ExtraBold"/>
                <a:ea typeface="Nunito Sans ExtraBold"/>
                <a:cs typeface="Nunito Sans ExtraBold"/>
                <a:sym typeface="Nunito Sans ExtraBold"/>
              </a:defRPr>
            </a:lvl1pPr>
          </a:lstStyle>
          <a:p>
            <a:r>
              <a:t>LTC</a:t>
            </a:r>
          </a:p>
        </p:txBody>
      </p:sp>
      <p:sp>
        <p:nvSpPr>
          <p:cNvPr id="306" name="Annuities"/>
          <p:cNvSpPr/>
          <p:nvPr/>
        </p:nvSpPr>
        <p:spPr>
          <a:xfrm>
            <a:off x="9145927" y="2965693"/>
            <a:ext cx="4854822" cy="394422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a:lnSpc>
                <a:spcPct val="80000"/>
              </a:lnSpc>
              <a:spcBef>
                <a:spcPts val="0"/>
              </a:spcBef>
              <a:defRPr sz="4000" cap="all">
                <a:solidFill>
                  <a:srgbClr val="FFFFFF"/>
                </a:solidFill>
                <a:latin typeface="Nunito Sans ExtraBold"/>
                <a:ea typeface="Nunito Sans ExtraBold"/>
                <a:cs typeface="Nunito Sans ExtraBold"/>
                <a:sym typeface="Nunito Sans ExtraBold"/>
              </a:defRPr>
            </a:lvl1pPr>
          </a:lstStyle>
          <a:p>
            <a:r>
              <a:t>Annuities</a:t>
            </a:r>
          </a:p>
        </p:txBody>
      </p:sp>
      <p:sp>
        <p:nvSpPr>
          <p:cNvPr id="307" name="May be mandated by court.…"/>
          <p:cNvSpPr txBox="1"/>
          <p:nvPr/>
        </p:nvSpPr>
        <p:spPr>
          <a:xfrm>
            <a:off x="3174820" y="6908393"/>
            <a:ext cx="4799491" cy="365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May be mandated by court.</a:t>
            </a:r>
          </a:p>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Provide supplemental income.</a:t>
            </a:r>
          </a:p>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Provide liquidity</a:t>
            </a:r>
          </a:p>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Help cover cost of care</a:t>
            </a:r>
          </a:p>
        </p:txBody>
      </p:sp>
      <p:sp>
        <p:nvSpPr>
          <p:cNvPr id="308" name="Provide supplemental lifetime income…"/>
          <p:cNvSpPr txBox="1"/>
          <p:nvPr/>
        </p:nvSpPr>
        <p:spPr>
          <a:xfrm>
            <a:off x="9173592" y="6926954"/>
            <a:ext cx="4799491" cy="4490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Provide supplemental lifetime income</a:t>
            </a:r>
          </a:p>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Fund a Property Settlement Note</a:t>
            </a:r>
          </a:p>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Guarantee alimony, child-support, etc.</a:t>
            </a:r>
          </a:p>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Protects an asset against financial loss</a:t>
            </a:r>
          </a:p>
        </p:txBody>
      </p:sp>
      <p:sp>
        <p:nvSpPr>
          <p:cNvPr id="309" name="Help cover cost of care…"/>
          <p:cNvSpPr txBox="1"/>
          <p:nvPr/>
        </p:nvSpPr>
        <p:spPr>
          <a:xfrm>
            <a:off x="15200031" y="6959974"/>
            <a:ext cx="4799491" cy="324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Help cover cost of care</a:t>
            </a:r>
          </a:p>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Help prevent forced impoverishment</a:t>
            </a:r>
          </a:p>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Protect the client’s estate</a:t>
            </a:r>
          </a:p>
          <a:p>
            <a:pPr marL="396874" indent="-396874">
              <a:lnSpc>
                <a:spcPct val="80000"/>
              </a:lnSpc>
              <a:spcBef>
                <a:spcPts val="2500"/>
              </a:spcBef>
              <a:buClr>
                <a:schemeClr val="accent1"/>
              </a:buClr>
              <a:buSzPct val="104999"/>
              <a:buFont typeface="Avenir Next Regular"/>
              <a:buChar char="‣"/>
              <a:defRPr>
                <a:latin typeface="Avenir Next Regular"/>
                <a:ea typeface="Avenir Next Regular"/>
                <a:cs typeface="Avenir Next Regular"/>
                <a:sym typeface="Avenir Next Regular"/>
              </a:defRPr>
            </a:pPr>
            <a:r>
              <a:t>Create tax-free leverage</a:t>
            </a:r>
          </a:p>
        </p:txBody>
      </p:sp>
      <p:sp>
        <p:nvSpPr>
          <p:cNvPr id="310" name="Provide peace of mind"/>
          <p:cNvSpPr txBox="1"/>
          <p:nvPr/>
        </p:nvSpPr>
        <p:spPr>
          <a:xfrm>
            <a:off x="7871003" y="12166068"/>
            <a:ext cx="740467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ctr" defTabSz="777240">
              <a:lnSpc>
                <a:spcPct val="90000"/>
              </a:lnSpc>
              <a:spcBef>
                <a:spcPts val="3300"/>
              </a:spcBef>
              <a:defRPr sz="5270">
                <a:solidFill>
                  <a:srgbClr val="A6A6A6"/>
                </a:solidFill>
                <a:latin typeface="Nunito Sans ExtraBold"/>
                <a:ea typeface="Nunito Sans ExtraBold"/>
                <a:cs typeface="Nunito Sans ExtraBold"/>
                <a:sym typeface="Nunito Sans ExtraBold"/>
              </a:defRPr>
            </a:lvl1pPr>
          </a:lstStyle>
          <a:p>
            <a:r>
              <a:t>Provide peace of mind</a:t>
            </a:r>
          </a:p>
        </p:txBody>
      </p:sp>
      <p:pic>
        <p:nvPicPr>
          <p:cNvPr id="311" name="Line Shape" descr="Line Shape"/>
          <p:cNvPicPr>
            <a:picLocks/>
          </p:cNvPicPr>
          <p:nvPr/>
        </p:nvPicPr>
        <p:blipFill>
          <a:blip r:embed="rId3"/>
          <a:stretch>
            <a:fillRect/>
          </a:stretch>
        </p:blipFill>
        <p:spPr>
          <a:xfrm>
            <a:off x="3110975" y="10960928"/>
            <a:ext cx="16924725" cy="1324335"/>
          </a:xfrm>
          <a:prstGeom prst="rect">
            <a:avLst/>
          </a:prstGeom>
        </p:spPr>
      </p:pic>
      <p:pic>
        <p:nvPicPr>
          <p:cNvPr id="313" name="Image" descr="Image"/>
          <p:cNvPicPr>
            <a:picLocks noChangeAspect="1"/>
          </p:cNvPicPr>
          <p:nvPr/>
        </p:nvPicPr>
        <p:blipFill>
          <a:blip r:embed="rId4">
            <a:alphaModFix amt="25000"/>
          </a:blip>
          <a:stretch>
            <a:fillRect/>
          </a:stretch>
        </p:blipFill>
        <p:spPr>
          <a:xfrm>
            <a:off x="19428924" y="11798627"/>
            <a:ext cx="4057287" cy="135242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John Florance…"/>
          <p:cNvSpPr txBox="1">
            <a:spLocks noGrp="1"/>
          </p:cNvSpPr>
          <p:nvPr>
            <p:ph type="body" idx="21"/>
          </p:nvPr>
        </p:nvSpPr>
        <p:spPr>
          <a:xfrm>
            <a:off x="811808" y="8325003"/>
            <a:ext cx="8273650" cy="2555241"/>
          </a:xfrm>
          <a:prstGeom prst="rect">
            <a:avLst/>
          </a:prstGeom>
        </p:spPr>
        <p:txBody>
          <a:bodyPr/>
          <a:lstStyle/>
          <a:p>
            <a:pPr algn="ctr">
              <a:lnSpc>
                <a:spcPct val="120000"/>
              </a:lnSpc>
            </a:pPr>
            <a:r>
              <a:t>John Florance</a:t>
            </a:r>
          </a:p>
          <a:p>
            <a:pPr algn="ctr">
              <a:lnSpc>
                <a:spcPct val="120000"/>
              </a:lnSpc>
            </a:pPr>
            <a:r>
              <a:t>SVP - Annuities</a:t>
            </a:r>
          </a:p>
          <a:p>
            <a:pPr algn="ctr">
              <a:lnSpc>
                <a:spcPct val="120000"/>
              </a:lnSpc>
            </a:pPr>
            <a:r>
              <a:rPr u="sng">
                <a:solidFill>
                  <a:schemeClr val="accent1"/>
                </a:solidFill>
                <a:hlinkClick r:id="rId2"/>
              </a:rPr>
              <a:t>jflorance@e4.insurance</a:t>
            </a:r>
          </a:p>
          <a:p>
            <a:pPr algn="ctr">
              <a:lnSpc>
                <a:spcPct val="120000"/>
              </a:lnSpc>
            </a:pPr>
            <a:r>
              <a:t>262-408-8204</a:t>
            </a:r>
          </a:p>
        </p:txBody>
      </p:sp>
      <p:sp>
        <p:nvSpPr>
          <p:cNvPr id="318" name="Thank you!…"/>
          <p:cNvSpPr txBox="1">
            <a:spLocks noGrp="1"/>
          </p:cNvSpPr>
          <p:nvPr>
            <p:ph type="body" sz="quarter" idx="1"/>
          </p:nvPr>
        </p:nvSpPr>
        <p:spPr>
          <a:xfrm>
            <a:off x="13418754" y="8027297"/>
            <a:ext cx="10476780" cy="3150652"/>
          </a:xfrm>
          <a:prstGeom prst="rect">
            <a:avLst/>
          </a:prstGeom>
        </p:spPr>
        <p:txBody>
          <a:bodyPr/>
          <a:lstStyle/>
          <a:p>
            <a:pPr marL="1018645" indent="-1018645" defTabSz="825500">
              <a:lnSpc>
                <a:spcPct val="80000"/>
              </a:lnSpc>
              <a:spcBef>
                <a:spcPts val="3200"/>
              </a:spcBef>
              <a:defRPr sz="7700" cap="all">
                <a:solidFill>
                  <a:srgbClr val="A6AAA9"/>
                </a:solidFill>
                <a:latin typeface="DIN Alternate Bold"/>
                <a:ea typeface="DIN Alternate Bold"/>
                <a:cs typeface="DIN Alternate Bold"/>
                <a:sym typeface="DIN Alternate Bold"/>
              </a:defRPr>
            </a:pPr>
            <a:r>
              <a:t>Thank you!</a:t>
            </a:r>
          </a:p>
          <a:p>
            <a:pPr marL="1018645" indent="-1018645" defTabSz="825500">
              <a:lnSpc>
                <a:spcPct val="80000"/>
              </a:lnSpc>
              <a:spcBef>
                <a:spcPts val="3200"/>
              </a:spcBef>
              <a:defRPr sz="7700" cap="all">
                <a:solidFill>
                  <a:srgbClr val="A6AAA9"/>
                </a:solidFill>
                <a:latin typeface="DIN Alternate Bold"/>
                <a:ea typeface="DIN Alternate Bold"/>
                <a:cs typeface="DIN Alternate Bold"/>
                <a:sym typeface="DIN Alternate Bold"/>
              </a:defRPr>
            </a:pPr>
            <a:r>
              <a:t>Questions?</a:t>
            </a:r>
          </a:p>
        </p:txBody>
      </p:sp>
      <p:pic>
        <p:nvPicPr>
          <p:cNvPr id="319" name="E4 Logo.pdf" descr="E4 Logo.pdf"/>
          <p:cNvPicPr>
            <a:picLocks noChangeAspect="1"/>
          </p:cNvPicPr>
          <p:nvPr/>
        </p:nvPicPr>
        <p:blipFill>
          <a:blip r:embed="rId3"/>
          <a:stretch>
            <a:fillRect/>
          </a:stretch>
        </p:blipFill>
        <p:spPr>
          <a:xfrm>
            <a:off x="11688175" y="2369377"/>
            <a:ext cx="10571413" cy="3542254"/>
          </a:xfrm>
          <a:prstGeom prst="rect">
            <a:avLst/>
          </a:prstGeom>
          <a:ln w="12700">
            <a:miter lim="400000"/>
          </a:ln>
        </p:spPr>
      </p:pic>
      <p:pic>
        <p:nvPicPr>
          <p:cNvPr id="320" name="John Florance Headshot (1) copy.jpg" descr="John Florance Headshot (1) copy.jpg"/>
          <p:cNvPicPr>
            <a:picLocks noChangeAspect="1"/>
          </p:cNvPicPr>
          <p:nvPr/>
        </p:nvPicPr>
        <p:blipFill>
          <a:blip r:embed="rId4"/>
          <a:srcRect l="22072" r="22072" b="43793"/>
          <a:stretch>
            <a:fillRect/>
          </a:stretch>
        </p:blipFill>
        <p:spPr>
          <a:xfrm>
            <a:off x="-2780" y="1392359"/>
            <a:ext cx="9902753" cy="663502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 name="Group"/>
          <p:cNvGrpSpPr/>
          <p:nvPr/>
        </p:nvGrpSpPr>
        <p:grpSpPr>
          <a:xfrm>
            <a:off x="762000" y="5923174"/>
            <a:ext cx="22859999" cy="6583057"/>
            <a:chOff x="0" y="0"/>
            <a:chExt cx="22859999" cy="6583056"/>
          </a:xfrm>
        </p:grpSpPr>
        <p:pic>
          <p:nvPicPr>
            <p:cNvPr id="322" name="Image" descr="Image"/>
            <p:cNvPicPr>
              <a:picLocks noChangeAspect="1"/>
            </p:cNvPicPr>
            <p:nvPr/>
          </p:nvPicPr>
          <p:blipFill>
            <a:blip r:embed="rId2"/>
            <a:srcRect t="1003" b="68153"/>
            <a:stretch>
              <a:fillRect/>
            </a:stretch>
          </p:blipFill>
          <p:spPr>
            <a:xfrm>
              <a:off x="0" y="0"/>
              <a:ext cx="22860000" cy="4169577"/>
            </a:xfrm>
            <a:prstGeom prst="rect">
              <a:avLst/>
            </a:prstGeom>
            <a:ln w="12700" cap="flat">
              <a:noFill/>
              <a:miter lim="400000"/>
            </a:ln>
            <a:effectLst/>
          </p:spPr>
        </p:pic>
        <p:pic>
          <p:nvPicPr>
            <p:cNvPr id="323" name="Image" descr="Image"/>
            <p:cNvPicPr>
              <a:picLocks noChangeAspect="1"/>
            </p:cNvPicPr>
            <p:nvPr/>
          </p:nvPicPr>
          <p:blipFill>
            <a:blip r:embed="rId2"/>
            <a:srcRect t="85249" b="179"/>
            <a:stretch>
              <a:fillRect/>
            </a:stretch>
          </p:blipFill>
          <p:spPr>
            <a:xfrm>
              <a:off x="0" y="4613272"/>
              <a:ext cx="22859999" cy="1969785"/>
            </a:xfrm>
            <a:prstGeom prst="rect">
              <a:avLst/>
            </a:prstGeom>
            <a:ln w="12700" cap="flat">
              <a:noFill/>
              <a:miter lim="400000"/>
            </a:ln>
            <a:effectLst/>
          </p:spPr>
        </p:pic>
      </p:grpSp>
      <p:sp>
        <p:nvSpPr>
          <p:cNvPr id="325" name="CASE STUDY"/>
          <p:cNvSpPr txBox="1">
            <a:spLocks noGrp="1"/>
          </p:cNvSpPr>
          <p:nvPr>
            <p:ph type="body" idx="21"/>
          </p:nvPr>
        </p:nvSpPr>
        <p:spPr>
          <a:prstGeom prst="rect">
            <a:avLst/>
          </a:prstGeom>
        </p:spPr>
        <p:txBody>
          <a:bodyPr/>
          <a:lstStyle/>
          <a:p>
            <a:r>
              <a:t>CASE STUDY</a:t>
            </a:r>
          </a:p>
        </p:txBody>
      </p:sp>
      <p:sp>
        <p:nvSpPr>
          <p:cNvPr id="326" name="Divorce: Split pension replacement with Annuity."/>
          <p:cNvSpPr txBox="1">
            <a:spLocks noGrp="1"/>
          </p:cNvSpPr>
          <p:nvPr>
            <p:ph type="title"/>
          </p:nvPr>
        </p:nvSpPr>
        <p:spPr>
          <a:xfrm>
            <a:off x="762000" y="1523633"/>
            <a:ext cx="22860000" cy="1228195"/>
          </a:xfrm>
          <a:prstGeom prst="rect">
            <a:avLst/>
          </a:prstGeom>
        </p:spPr>
        <p:txBody>
          <a:bodyPr/>
          <a:lstStyle>
            <a:lvl1pPr defTabSz="330200">
              <a:lnSpc>
                <a:spcPct val="80000"/>
              </a:lnSpc>
              <a:spcBef>
                <a:spcPts val="0"/>
              </a:spcBef>
              <a:defRPr sz="9240" b="0" cap="all">
                <a:solidFill>
                  <a:schemeClr val="accent1"/>
                </a:solidFill>
                <a:latin typeface="+mj-lt"/>
                <a:ea typeface="+mj-ea"/>
                <a:cs typeface="+mj-cs"/>
                <a:sym typeface="DIN Condensed Bold"/>
              </a:defRPr>
            </a:lvl1pPr>
          </a:lstStyle>
          <a:p>
            <a:r>
              <a:t>Divorce: Split pension replacement with Annuity.</a:t>
            </a:r>
          </a:p>
        </p:txBody>
      </p:sp>
      <p:sp>
        <p:nvSpPr>
          <p:cNvPr id="327" name="Husband, 58 and Wife, 59 splitting.…"/>
          <p:cNvSpPr txBox="1">
            <a:spLocks noGrp="1"/>
          </p:cNvSpPr>
          <p:nvPr>
            <p:ph type="body" sz="half" idx="1"/>
          </p:nvPr>
        </p:nvSpPr>
        <p:spPr>
          <a:xfrm>
            <a:off x="762000" y="2565400"/>
            <a:ext cx="22860000" cy="3440623"/>
          </a:xfrm>
          <a:prstGeom prst="rect">
            <a:avLst/>
          </a:prstGeom>
        </p:spPr>
        <p:txBody>
          <a:bodyPr/>
          <a:lstStyle/>
          <a:p>
            <a:pPr>
              <a:defRPr>
                <a:solidFill>
                  <a:srgbClr val="222222"/>
                </a:solidFill>
              </a:defRPr>
            </a:pPr>
            <a:r>
              <a:t>Husband, 58 and Wife, 59 splitting.</a:t>
            </a:r>
          </a:p>
          <a:p>
            <a:pPr>
              <a:defRPr>
                <a:solidFill>
                  <a:srgbClr val="222222"/>
                </a:solidFill>
              </a:defRPr>
            </a:pPr>
            <a:r>
              <a:t>Husband’s pension = $55,000/yr @ age 62; $1 million buy-out.</a:t>
            </a:r>
          </a:p>
          <a:p>
            <a:pPr>
              <a:defRPr>
                <a:solidFill>
                  <a:srgbClr val="222222"/>
                </a:solidFill>
              </a:defRPr>
            </a:pPr>
            <a:r>
              <a:t>Court order splits pension 50/50 - not taxed.</a:t>
            </a:r>
          </a:p>
          <a:p>
            <a:pPr>
              <a:defRPr>
                <a:solidFill>
                  <a:srgbClr val="222222"/>
                </a:solidFill>
              </a:defRPr>
            </a:pPr>
            <a:r>
              <a:t>Roll $500,000 each into NWL Impact 10 w/Income Outlook +5 rider</a:t>
            </a:r>
          </a:p>
        </p:txBody>
      </p:sp>
      <p:sp>
        <p:nvSpPr>
          <p:cNvPr id="328" name="Oval"/>
          <p:cNvSpPr/>
          <p:nvPr/>
        </p:nvSpPr>
        <p:spPr>
          <a:xfrm>
            <a:off x="3203550" y="6897125"/>
            <a:ext cx="2645754" cy="1270001"/>
          </a:xfrm>
          <a:prstGeom prst="ellipse">
            <a:avLst/>
          </a:prstGeom>
          <a:ln w="254000">
            <a:solidFill>
              <a:srgbClr val="FF2600"/>
            </a:solidFill>
            <a:miter lim="400000"/>
          </a:ln>
        </p:spPr>
        <p:txBody>
          <a:bodyPr lIns="50800" tIns="50800" rIns="50800" bIns="50800" anchor="ctr"/>
          <a:lstStyle/>
          <a:p>
            <a:pPr algn="ctr">
              <a:lnSpc>
                <a:spcPct val="80000"/>
              </a:lnSpc>
              <a:spcBef>
                <a:spcPts val="0"/>
              </a:spcBef>
              <a:defRPr sz="4000" cap="all">
                <a:solidFill>
                  <a:srgbClr val="FFFFFF"/>
                </a:solidFill>
                <a:latin typeface="+mj-lt"/>
                <a:ea typeface="+mj-ea"/>
                <a:cs typeface="+mj-cs"/>
                <a:sym typeface="DIN Condensed Bold"/>
              </a:defRPr>
            </a:pPr>
            <a:endParaRPr/>
          </a:p>
        </p:txBody>
      </p:sp>
      <p:sp>
        <p:nvSpPr>
          <p:cNvPr id="329" name="Oval"/>
          <p:cNvSpPr/>
          <p:nvPr/>
        </p:nvSpPr>
        <p:spPr>
          <a:xfrm>
            <a:off x="19034252" y="8353705"/>
            <a:ext cx="2645753" cy="1270001"/>
          </a:xfrm>
          <a:prstGeom prst="ellipse">
            <a:avLst/>
          </a:prstGeom>
          <a:ln w="254000">
            <a:solidFill>
              <a:srgbClr val="FF2600"/>
            </a:solidFill>
            <a:miter lim="400000"/>
          </a:ln>
        </p:spPr>
        <p:txBody>
          <a:bodyPr lIns="50800" tIns="50800" rIns="50800" bIns="50800" anchor="ctr"/>
          <a:lstStyle/>
          <a:p>
            <a:pPr algn="ctr">
              <a:lnSpc>
                <a:spcPct val="80000"/>
              </a:lnSpc>
              <a:spcBef>
                <a:spcPts val="0"/>
              </a:spcBef>
              <a:defRPr sz="4000" cap="all">
                <a:solidFill>
                  <a:srgbClr val="FFFFFF"/>
                </a:solidFill>
                <a:latin typeface="+mj-lt"/>
                <a:ea typeface="+mj-ea"/>
                <a:cs typeface="+mj-cs"/>
                <a:sym typeface="DIN Condensed Bold"/>
              </a:defRPr>
            </a:pPr>
            <a:endParaRPr/>
          </a:p>
        </p:txBody>
      </p:sp>
      <p:sp>
        <p:nvSpPr>
          <p:cNvPr id="330" name="Oval"/>
          <p:cNvSpPr/>
          <p:nvPr/>
        </p:nvSpPr>
        <p:spPr>
          <a:xfrm>
            <a:off x="7369067" y="11539680"/>
            <a:ext cx="4531547" cy="1270001"/>
          </a:xfrm>
          <a:prstGeom prst="ellipse">
            <a:avLst/>
          </a:prstGeom>
          <a:ln w="254000">
            <a:solidFill>
              <a:srgbClr val="FF2600"/>
            </a:solidFill>
            <a:miter lim="400000"/>
          </a:ln>
        </p:spPr>
        <p:txBody>
          <a:bodyPr lIns="50800" tIns="50800" rIns="50800" bIns="50800" anchor="ctr"/>
          <a:lstStyle/>
          <a:p>
            <a:pPr algn="ctr">
              <a:lnSpc>
                <a:spcPct val="80000"/>
              </a:lnSpc>
              <a:spcBef>
                <a:spcPts val="0"/>
              </a:spcBef>
              <a:defRPr sz="4000" cap="all">
                <a:solidFill>
                  <a:srgbClr val="FFFFFF"/>
                </a:solidFill>
                <a:latin typeface="+mj-lt"/>
                <a:ea typeface="+mj-ea"/>
                <a:cs typeface="+mj-cs"/>
                <a:sym typeface="DIN Condensed Bold"/>
              </a:defRPr>
            </a:pPr>
            <a:endParaRPr/>
          </a:p>
        </p:txBody>
      </p:sp>
      <p:grpSp>
        <p:nvGrpSpPr>
          <p:cNvPr id="333" name="Group"/>
          <p:cNvGrpSpPr/>
          <p:nvPr/>
        </p:nvGrpSpPr>
        <p:grpSpPr>
          <a:xfrm>
            <a:off x="16624388" y="1699733"/>
            <a:ext cx="6816583" cy="6467393"/>
            <a:chOff x="0" y="0"/>
            <a:chExt cx="6816582" cy="6467392"/>
          </a:xfrm>
        </p:grpSpPr>
        <p:sp>
          <p:nvSpPr>
            <p:cNvPr id="331" name="Oval"/>
            <p:cNvSpPr/>
            <p:nvPr/>
          </p:nvSpPr>
          <p:spPr>
            <a:xfrm>
              <a:off x="0" y="5197392"/>
              <a:ext cx="2645753" cy="1270001"/>
            </a:xfrm>
            <a:prstGeom prst="ellipse">
              <a:avLst/>
            </a:prstGeom>
            <a:noFill/>
            <a:ln w="254000" cap="flat">
              <a:solidFill>
                <a:srgbClr val="FF2600"/>
              </a:solidFill>
              <a:prstDash val="solid"/>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latin typeface="+mj-lt"/>
                  <a:ea typeface="+mj-ea"/>
                  <a:cs typeface="+mj-cs"/>
                  <a:sym typeface="DIN Condensed Bold"/>
                </a:defRPr>
              </a:pPr>
              <a:endParaRPr/>
            </a:p>
          </p:txBody>
        </p:sp>
        <p:sp>
          <p:nvSpPr>
            <p:cNvPr id="332" name="7% pREMIUM BONUS…"/>
            <p:cNvSpPr/>
            <p:nvPr/>
          </p:nvSpPr>
          <p:spPr>
            <a:xfrm>
              <a:off x="1843341" y="0"/>
              <a:ext cx="4973242" cy="5088732"/>
            </a:xfrm>
            <a:custGeom>
              <a:avLst/>
              <a:gdLst/>
              <a:ahLst/>
              <a:cxnLst>
                <a:cxn ang="0">
                  <a:pos x="wd2" y="hd2"/>
                </a:cxn>
                <a:cxn ang="5400000">
                  <a:pos x="wd2" y="hd2"/>
                </a:cxn>
                <a:cxn ang="10800000">
                  <a:pos x="wd2" y="hd2"/>
                </a:cxn>
                <a:cxn ang="16200000">
                  <a:pos x="wd2" y="hd2"/>
                </a:cxn>
              </a:cxnLst>
              <a:rect l="0" t="0" r="r" b="b"/>
              <a:pathLst>
                <a:path w="21600" h="21600" extrusionOk="0">
                  <a:moveTo>
                    <a:pt x="2418" y="0"/>
                  </a:moveTo>
                  <a:cubicBezTo>
                    <a:pt x="1956" y="0"/>
                    <a:pt x="1582" y="366"/>
                    <a:pt x="1582" y="817"/>
                  </a:cubicBezTo>
                  <a:lnTo>
                    <a:pt x="1582" y="13313"/>
                  </a:lnTo>
                  <a:lnTo>
                    <a:pt x="0" y="21600"/>
                  </a:lnTo>
                  <a:lnTo>
                    <a:pt x="3356" y="16349"/>
                  </a:lnTo>
                  <a:lnTo>
                    <a:pt x="20764" y="16349"/>
                  </a:lnTo>
                  <a:cubicBezTo>
                    <a:pt x="21226" y="16349"/>
                    <a:pt x="21600" y="15982"/>
                    <a:pt x="21600" y="15530"/>
                  </a:cubicBezTo>
                  <a:lnTo>
                    <a:pt x="21600" y="817"/>
                  </a:lnTo>
                  <a:cubicBezTo>
                    <a:pt x="21600" y="366"/>
                    <a:pt x="21226" y="0"/>
                    <a:pt x="20764" y="0"/>
                  </a:cubicBezTo>
                  <a:lnTo>
                    <a:pt x="2418" y="0"/>
                  </a:lnTo>
                  <a:close/>
                </a:path>
              </a:pathLst>
            </a:custGeom>
            <a:solidFill>
              <a:schemeClr val="accent4"/>
            </a:solidFill>
            <a:ln w="12700" cap="flat">
              <a:noFill/>
              <a:miter lim="400000"/>
            </a:ln>
            <a:effectLst>
              <a:outerShdw blurRad="190500" dist="76200" dir="1590227"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a:lnSpc>
                  <a:spcPct val="80000"/>
                </a:lnSpc>
                <a:spcBef>
                  <a:spcPts val="0"/>
                </a:spcBef>
                <a:defRPr sz="4000" cap="all">
                  <a:solidFill>
                    <a:srgbClr val="232323"/>
                  </a:solidFill>
                  <a:latin typeface="+mj-lt"/>
                  <a:ea typeface="+mj-ea"/>
                  <a:cs typeface="+mj-cs"/>
                  <a:sym typeface="DIN Condensed Bold"/>
                </a:defRPr>
              </a:pPr>
              <a:r>
                <a:t>7% pREMIUM BONUS</a:t>
              </a:r>
            </a:p>
            <a:p>
              <a:pPr algn="ctr">
                <a:lnSpc>
                  <a:spcPct val="80000"/>
                </a:lnSpc>
                <a:spcBef>
                  <a:spcPts val="0"/>
                </a:spcBef>
                <a:defRPr sz="4000" cap="all">
                  <a:solidFill>
                    <a:srgbClr val="232323"/>
                  </a:solidFill>
                  <a:latin typeface="+mj-lt"/>
                  <a:ea typeface="+mj-ea"/>
                  <a:cs typeface="+mj-cs"/>
                  <a:sym typeface="DIN Condensed Bold"/>
                </a:defRPr>
              </a:pPr>
              <a:r>
                <a:t>+</a:t>
              </a:r>
            </a:p>
            <a:p>
              <a:pPr algn="ctr">
                <a:lnSpc>
                  <a:spcPct val="80000"/>
                </a:lnSpc>
                <a:spcBef>
                  <a:spcPts val="0"/>
                </a:spcBef>
                <a:defRPr sz="4000" cap="all">
                  <a:solidFill>
                    <a:srgbClr val="232323"/>
                  </a:solidFill>
                  <a:latin typeface="+mj-lt"/>
                  <a:ea typeface="+mj-ea"/>
                  <a:cs typeface="+mj-cs"/>
                  <a:sym typeface="DIN Condensed Bold"/>
                </a:defRPr>
              </a:pPr>
              <a:r>
                <a:t>5% RIDER BONUS</a:t>
              </a:r>
            </a:p>
            <a:p>
              <a:pPr algn="ctr">
                <a:lnSpc>
                  <a:spcPct val="80000"/>
                </a:lnSpc>
                <a:spcBef>
                  <a:spcPts val="0"/>
                </a:spcBef>
                <a:defRPr sz="4000" cap="all">
                  <a:solidFill>
                    <a:srgbClr val="232323"/>
                  </a:solidFill>
                  <a:latin typeface="+mj-lt"/>
                  <a:ea typeface="+mj-ea"/>
                  <a:cs typeface="+mj-cs"/>
                  <a:sym typeface="DIN Condensed Bold"/>
                </a:defRPr>
              </a:pPr>
              <a:r>
                <a:t>+</a:t>
              </a:r>
            </a:p>
            <a:p>
              <a:pPr algn="ctr">
                <a:lnSpc>
                  <a:spcPct val="80000"/>
                </a:lnSpc>
                <a:spcBef>
                  <a:spcPts val="0"/>
                </a:spcBef>
                <a:defRPr sz="4000" cap="all">
                  <a:solidFill>
                    <a:srgbClr val="232323"/>
                  </a:solidFill>
                  <a:latin typeface="+mj-lt"/>
                  <a:ea typeface="+mj-ea"/>
                  <a:cs typeface="+mj-cs"/>
                  <a:sym typeface="DIN Condensed Bold"/>
                </a:defRPr>
              </a:pPr>
              <a:r>
                <a:t>5% COMPOUND ROLL-UP</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24"/>
                                        </p:tgtEl>
                                        <p:attrNameLst>
                                          <p:attrName>style.visibility</p:attrName>
                                        </p:attrNameLst>
                                      </p:cBhvr>
                                      <p:to>
                                        <p:strVal val="visible"/>
                                      </p:to>
                                    </p:set>
                                    <p:animEffect transition="in" filter="fade">
                                      <p:cBhvr>
                                        <p:cTn id="7" dur="1000"/>
                                        <p:tgtEl>
                                          <p:spTgt spid="3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28"/>
                                        </p:tgtEl>
                                        <p:attrNameLst>
                                          <p:attrName>style.visibility</p:attrName>
                                        </p:attrNameLst>
                                      </p:cBhvr>
                                      <p:to>
                                        <p:strVal val="visible"/>
                                      </p:to>
                                    </p:set>
                                    <p:animEffect transition="in" filter="fade">
                                      <p:cBhvr>
                                        <p:cTn id="12" dur="1000"/>
                                        <p:tgtEl>
                                          <p:spTgt spid="3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333"/>
                                        </p:tgtEl>
                                        <p:attrNameLst>
                                          <p:attrName>style.visibility</p:attrName>
                                        </p:attrNameLst>
                                      </p:cBhvr>
                                      <p:to>
                                        <p:strVal val="visible"/>
                                      </p:to>
                                    </p:set>
                                    <p:animEffect transition="in" filter="fade">
                                      <p:cBhvr>
                                        <p:cTn id="17" dur="1000"/>
                                        <p:tgtEl>
                                          <p:spTgt spid="3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329"/>
                                        </p:tgtEl>
                                        <p:attrNameLst>
                                          <p:attrName>style.visibility</p:attrName>
                                        </p:attrNameLst>
                                      </p:cBhvr>
                                      <p:to>
                                        <p:strVal val="visible"/>
                                      </p:to>
                                    </p:set>
                                    <p:animEffect transition="in" filter="fade">
                                      <p:cBhvr>
                                        <p:cTn id="22" dur="1000"/>
                                        <p:tgtEl>
                                          <p:spTgt spid="3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330"/>
                                        </p:tgtEl>
                                        <p:attrNameLst>
                                          <p:attrName>style.visibility</p:attrName>
                                        </p:attrNameLst>
                                      </p:cBhvr>
                                      <p:to>
                                        <p:strVal val="visible"/>
                                      </p:to>
                                    </p:set>
                                    <p:animEffect transition="in" filter="fade">
                                      <p:cBhvr>
                                        <p:cTn id="27" dur="1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1" animBg="1" advAuto="0"/>
      <p:bldP spid="328" grpId="2" animBg="1" advAuto="0"/>
      <p:bldP spid="329" grpId="4" animBg="1" advAuto="0"/>
      <p:bldP spid="330" grpId="5" animBg="1" advAuto="0"/>
      <p:bldP spid="333"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Screen Shot 2020-10-29 at 1.06.20 PM.png" descr="Screen Shot 2020-10-29 at 1.06.20 PM.png"/>
          <p:cNvPicPr>
            <a:picLocks noGrp="1" noChangeAspect="1"/>
          </p:cNvPicPr>
          <p:nvPr>
            <p:ph type="pic" idx="22"/>
          </p:nvPr>
        </p:nvPicPr>
        <p:blipFill>
          <a:blip r:embed="rId3"/>
          <a:srcRect l="26583" r="26583"/>
          <a:stretch>
            <a:fillRect/>
          </a:stretch>
        </p:blipFill>
        <p:spPr>
          <a:xfrm>
            <a:off x="1750034" y="3885406"/>
            <a:ext cx="8182726" cy="8586811"/>
          </a:xfrm>
          <a:prstGeom prst="rect">
            <a:avLst/>
          </a:prstGeom>
        </p:spPr>
      </p:pic>
      <p:sp>
        <p:nvSpPr>
          <p:cNvPr id="200" name="The cause and Effect of Transitional Life Events"/>
          <p:cNvSpPr txBox="1">
            <a:spLocks noGrp="1"/>
          </p:cNvSpPr>
          <p:nvPr>
            <p:ph type="title"/>
          </p:nvPr>
        </p:nvSpPr>
        <p:spPr>
          <a:xfrm>
            <a:off x="791515" y="1791484"/>
            <a:ext cx="21334477" cy="2718647"/>
          </a:xfrm>
          <a:prstGeom prst="rect">
            <a:avLst/>
          </a:prstGeom>
        </p:spPr>
        <p:txBody>
          <a:bodyPr/>
          <a:lstStyle>
            <a:lvl1pPr defTabSz="448055">
              <a:spcBef>
                <a:spcPts val="1900"/>
              </a:spcBef>
              <a:defRPr sz="9800" b="0" cap="all">
                <a:latin typeface="+mj-lt"/>
                <a:ea typeface="+mj-ea"/>
                <a:cs typeface="+mj-cs"/>
                <a:sym typeface="DIN Condensed Bold"/>
              </a:defRPr>
            </a:lvl1pPr>
          </a:lstStyle>
          <a:p>
            <a:r>
              <a:t>The cause and Effect of Transitional Life Events</a:t>
            </a:r>
          </a:p>
        </p:txBody>
      </p:sp>
      <p:sp>
        <p:nvSpPr>
          <p:cNvPr id="201" name="Personal loss"/>
          <p:cNvSpPr/>
          <p:nvPr/>
        </p:nvSpPr>
        <p:spPr>
          <a:xfrm>
            <a:off x="14082811" y="6362363"/>
            <a:ext cx="3175001" cy="1890686"/>
          </a:xfrm>
          <a:prstGeom prst="rect">
            <a:avLst/>
          </a:prstGeom>
          <a:solidFill>
            <a:srgbClr val="FFFFFF">
              <a:alpha val="74695"/>
            </a:srgbClr>
          </a:solidFill>
          <a:ln w="50800">
            <a:solidFill>
              <a:srgbClr val="4472C4">
                <a:alpha val="74695"/>
              </a:srgb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914400">
              <a:spcBef>
                <a:spcPts val="0"/>
              </a:spcBef>
              <a:defRPr sz="3900">
                <a:solidFill>
                  <a:srgbClr val="000000"/>
                </a:solidFill>
                <a:latin typeface="Calibri"/>
                <a:ea typeface="Calibri"/>
                <a:cs typeface="Calibri"/>
                <a:sym typeface="Calibri"/>
              </a:defRPr>
            </a:lvl1pPr>
          </a:lstStyle>
          <a:p>
            <a:r>
              <a:t>Personal loss</a:t>
            </a:r>
          </a:p>
        </p:txBody>
      </p:sp>
      <p:sp>
        <p:nvSpPr>
          <p:cNvPr id="202" name="Life Event"/>
          <p:cNvSpPr/>
          <p:nvPr/>
        </p:nvSpPr>
        <p:spPr>
          <a:xfrm>
            <a:off x="14082811" y="3944375"/>
            <a:ext cx="3175001" cy="1890686"/>
          </a:xfrm>
          <a:prstGeom prst="rect">
            <a:avLst/>
          </a:prstGeom>
          <a:solidFill>
            <a:srgbClr val="FFFFFF">
              <a:alpha val="74695"/>
            </a:srgbClr>
          </a:solidFill>
          <a:ln w="50800">
            <a:solidFill>
              <a:srgbClr val="4472C4">
                <a:alpha val="74695"/>
              </a:srgb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914400">
              <a:spcBef>
                <a:spcPts val="0"/>
              </a:spcBef>
              <a:defRPr sz="3900">
                <a:solidFill>
                  <a:srgbClr val="000000"/>
                </a:solidFill>
                <a:latin typeface="Calibri"/>
                <a:ea typeface="Calibri"/>
                <a:cs typeface="Calibri"/>
                <a:sym typeface="Calibri"/>
              </a:defRPr>
            </a:lvl1pPr>
          </a:lstStyle>
          <a:p>
            <a:r>
              <a:t>Life Event</a:t>
            </a:r>
          </a:p>
        </p:txBody>
      </p:sp>
      <p:sp>
        <p:nvSpPr>
          <p:cNvPr id="203" name="Emotional and physical responses"/>
          <p:cNvSpPr/>
          <p:nvPr/>
        </p:nvSpPr>
        <p:spPr>
          <a:xfrm>
            <a:off x="14082811" y="8629214"/>
            <a:ext cx="3175001" cy="1890686"/>
          </a:xfrm>
          <a:prstGeom prst="rect">
            <a:avLst/>
          </a:prstGeom>
          <a:solidFill>
            <a:srgbClr val="FFFFFF">
              <a:alpha val="74695"/>
            </a:srgbClr>
          </a:solidFill>
          <a:ln w="50800">
            <a:solidFill>
              <a:srgbClr val="4472C4">
                <a:alpha val="74695"/>
              </a:srgb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914400">
              <a:spcBef>
                <a:spcPts val="0"/>
              </a:spcBef>
              <a:defRPr sz="3900">
                <a:solidFill>
                  <a:srgbClr val="000000"/>
                </a:solidFill>
                <a:latin typeface="Calibri"/>
                <a:ea typeface="Calibri"/>
                <a:cs typeface="Calibri"/>
                <a:sym typeface="Calibri"/>
              </a:defRPr>
            </a:lvl1pPr>
          </a:lstStyle>
          <a:p>
            <a:r>
              <a:t>Emotional and physical responses</a:t>
            </a:r>
          </a:p>
        </p:txBody>
      </p:sp>
      <p:sp>
        <p:nvSpPr>
          <p:cNvPr id="204" name="Financial behaviors and impact"/>
          <p:cNvSpPr/>
          <p:nvPr/>
        </p:nvSpPr>
        <p:spPr>
          <a:xfrm>
            <a:off x="14082811" y="10896065"/>
            <a:ext cx="3175001" cy="1890687"/>
          </a:xfrm>
          <a:prstGeom prst="rect">
            <a:avLst/>
          </a:prstGeom>
          <a:solidFill>
            <a:srgbClr val="FFFFFF">
              <a:alpha val="74695"/>
            </a:srgbClr>
          </a:solidFill>
          <a:ln w="50800">
            <a:solidFill>
              <a:srgbClr val="4472C4">
                <a:alpha val="74695"/>
              </a:srgb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914400">
              <a:spcBef>
                <a:spcPts val="0"/>
              </a:spcBef>
              <a:defRPr sz="3900">
                <a:solidFill>
                  <a:srgbClr val="000000"/>
                </a:solidFill>
                <a:latin typeface="Calibri"/>
                <a:ea typeface="Calibri"/>
                <a:cs typeface="Calibri"/>
                <a:sym typeface="Calibri"/>
              </a:defRPr>
            </a:lvl1pPr>
          </a:lstStyle>
          <a:p>
            <a:r>
              <a:t>Financial behaviors and impact</a:t>
            </a:r>
          </a:p>
        </p:txBody>
      </p:sp>
      <p:grpSp>
        <p:nvGrpSpPr>
          <p:cNvPr id="207" name="Group"/>
          <p:cNvGrpSpPr/>
          <p:nvPr/>
        </p:nvGrpSpPr>
        <p:grpSpPr>
          <a:xfrm>
            <a:off x="17225865" y="7246887"/>
            <a:ext cx="2486256" cy="2670576"/>
            <a:chOff x="-864326" y="-341045"/>
            <a:chExt cx="2486254" cy="2670575"/>
          </a:xfrm>
        </p:grpSpPr>
        <p:sp>
          <p:nvSpPr>
            <p:cNvPr id="205" name="triggers"/>
            <p:cNvSpPr txBox="1"/>
            <p:nvPr/>
          </p:nvSpPr>
          <p:spPr>
            <a:xfrm>
              <a:off x="-463541" y="615822"/>
              <a:ext cx="1684684" cy="7568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triggers</a:t>
              </a:r>
            </a:p>
          </p:txBody>
        </p:sp>
        <p:pic>
          <p:nvPicPr>
            <p:cNvPr id="216" name="Connection Line" descr="Connection Line"/>
            <p:cNvPicPr>
              <a:picLocks/>
            </p:cNvPicPr>
            <p:nvPr/>
          </p:nvPicPr>
          <p:blipFill>
            <a:blip r:embed="rId4"/>
            <a:stretch>
              <a:fillRect/>
            </a:stretch>
          </p:blipFill>
          <p:spPr>
            <a:xfrm>
              <a:off x="-864327" y="-341046"/>
              <a:ext cx="2486256" cy="2670576"/>
            </a:xfrm>
            <a:prstGeom prst="rect">
              <a:avLst/>
            </a:prstGeom>
            <a:effectLst/>
          </p:spPr>
        </p:pic>
      </p:grpSp>
      <p:grpSp>
        <p:nvGrpSpPr>
          <p:cNvPr id="210" name="Group"/>
          <p:cNvGrpSpPr/>
          <p:nvPr/>
        </p:nvGrpSpPr>
        <p:grpSpPr>
          <a:xfrm>
            <a:off x="11007894" y="4905891"/>
            <a:ext cx="3106865" cy="2722351"/>
            <a:chOff x="1515590" y="-506287"/>
            <a:chExt cx="3106864" cy="2722350"/>
          </a:xfrm>
        </p:grpSpPr>
        <p:sp>
          <p:nvSpPr>
            <p:cNvPr id="208" name="causes"/>
            <p:cNvSpPr txBox="1"/>
            <p:nvPr/>
          </p:nvSpPr>
          <p:spPr>
            <a:xfrm>
              <a:off x="2134497" y="421876"/>
              <a:ext cx="1869073" cy="8660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causes</a:t>
              </a:r>
            </a:p>
          </p:txBody>
        </p:sp>
        <p:pic>
          <p:nvPicPr>
            <p:cNvPr id="218" name="Connection Line" descr="Connection Line"/>
            <p:cNvPicPr>
              <a:picLocks/>
            </p:cNvPicPr>
            <p:nvPr/>
          </p:nvPicPr>
          <p:blipFill>
            <a:blip r:embed="rId5"/>
            <a:stretch>
              <a:fillRect/>
            </a:stretch>
          </p:blipFill>
          <p:spPr>
            <a:xfrm>
              <a:off x="1515590" y="-506288"/>
              <a:ext cx="3106865" cy="2722351"/>
            </a:xfrm>
            <a:prstGeom prst="rect">
              <a:avLst/>
            </a:prstGeom>
            <a:effectLst/>
          </p:spPr>
        </p:pic>
      </p:grpSp>
      <p:grpSp>
        <p:nvGrpSpPr>
          <p:cNvPr id="213" name="Group"/>
          <p:cNvGrpSpPr/>
          <p:nvPr/>
        </p:nvGrpSpPr>
        <p:grpSpPr>
          <a:xfrm>
            <a:off x="10939906" y="9601619"/>
            <a:ext cx="3242840" cy="2477490"/>
            <a:chOff x="-88899" y="-386501"/>
            <a:chExt cx="3242838" cy="2477489"/>
          </a:xfrm>
        </p:grpSpPr>
        <p:sp>
          <p:nvSpPr>
            <p:cNvPr id="211" name="creates"/>
            <p:cNvSpPr txBox="1"/>
            <p:nvPr/>
          </p:nvSpPr>
          <p:spPr>
            <a:xfrm>
              <a:off x="591971" y="512811"/>
              <a:ext cx="1881116" cy="6788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r>
                <a:t>creates</a:t>
              </a:r>
            </a:p>
          </p:txBody>
        </p:sp>
        <p:pic>
          <p:nvPicPr>
            <p:cNvPr id="220" name="Connection Line" descr="Connection Line"/>
            <p:cNvPicPr>
              <a:picLocks/>
            </p:cNvPicPr>
            <p:nvPr/>
          </p:nvPicPr>
          <p:blipFill>
            <a:blip r:embed="rId6"/>
            <a:stretch>
              <a:fillRect/>
            </a:stretch>
          </p:blipFill>
          <p:spPr>
            <a:xfrm>
              <a:off x="-88900" y="-386502"/>
              <a:ext cx="3242839" cy="2477491"/>
            </a:xfrm>
            <a:prstGeom prst="rect">
              <a:avLst/>
            </a:prstGeom>
            <a:effectLst/>
          </p:spPr>
        </p:pic>
      </p:grpSp>
      <p:sp>
        <p:nvSpPr>
          <p:cNvPr id="214" name="Understanding Grief"/>
          <p:cNvSpPr txBox="1"/>
          <p:nvPr/>
        </p:nvSpPr>
        <p:spPr>
          <a:xfrm>
            <a:off x="762000" y="635000"/>
            <a:ext cx="20955000"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defTabSz="647700">
              <a:lnSpc>
                <a:spcPct val="80000"/>
              </a:lnSpc>
              <a:spcBef>
                <a:spcPts val="0"/>
              </a:spcBef>
              <a:defRPr sz="3600" cap="all" spc="180">
                <a:latin typeface="DIN Alternate Bold"/>
                <a:ea typeface="DIN Alternate Bold"/>
                <a:cs typeface="DIN Alternate Bold"/>
                <a:sym typeface="DIN Alternate Bold"/>
              </a:defRPr>
            </a:lvl1pPr>
          </a:lstStyle>
          <a:p>
            <a:r>
              <a:t>Understanding Grief</a:t>
            </a:r>
          </a:p>
        </p:txBody>
      </p:sp>
      <p:pic>
        <p:nvPicPr>
          <p:cNvPr id="215" name="E4_NewLogo_White.png" descr="E4_NewLogo_White.png"/>
          <p:cNvPicPr>
            <a:picLocks noChangeAspect="1"/>
          </p:cNvPicPr>
          <p:nvPr/>
        </p:nvPicPr>
        <p:blipFill>
          <a:blip r:embed="rId7">
            <a:alphaModFix amt="24857"/>
          </a:blip>
          <a:stretch>
            <a:fillRect/>
          </a:stretch>
        </p:blipFill>
        <p:spPr>
          <a:xfrm>
            <a:off x="19749644" y="11848599"/>
            <a:ext cx="4085508" cy="136183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10"/>
                                        </p:tgtEl>
                                        <p:attrNameLst>
                                          <p:attrName>style.visibility</p:attrName>
                                        </p:attrNameLst>
                                      </p:cBhvr>
                                      <p:to>
                                        <p:strVal val="visible"/>
                                      </p:to>
                                    </p:set>
                                    <p:animEffect transition="in" filter="fade">
                                      <p:cBhvr>
                                        <p:cTn id="7" dur="1000"/>
                                        <p:tgtEl>
                                          <p:spTgt spid="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07"/>
                                        </p:tgtEl>
                                        <p:attrNameLst>
                                          <p:attrName>style.visibility</p:attrName>
                                        </p:attrNameLst>
                                      </p:cBhvr>
                                      <p:to>
                                        <p:strVal val="visible"/>
                                      </p:to>
                                    </p:set>
                                    <p:animEffect transition="in" filter="fade">
                                      <p:cBhvr>
                                        <p:cTn id="12" dur="1000"/>
                                        <p:tgtEl>
                                          <p:spTgt spid="2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13"/>
                                        </p:tgtEl>
                                        <p:attrNameLst>
                                          <p:attrName>style.visibility</p:attrName>
                                        </p:attrNameLst>
                                      </p:cBhvr>
                                      <p:to>
                                        <p:strVal val="visible"/>
                                      </p:to>
                                    </p:set>
                                    <p:animEffect transition="in" filter="fade">
                                      <p:cBhvr>
                                        <p:cTn id="17"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2" animBg="1" advAuto="0"/>
      <p:bldP spid="210" grpId="1" animBg="1" advAuto="0"/>
      <p:bldP spid="213"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he Big picture"/>
          <p:cNvSpPr txBox="1">
            <a:spLocks noGrp="1"/>
          </p:cNvSpPr>
          <p:nvPr>
            <p:ph type="body" idx="21"/>
          </p:nvPr>
        </p:nvSpPr>
        <p:spPr>
          <a:prstGeom prst="rect">
            <a:avLst/>
          </a:prstGeom>
        </p:spPr>
        <p:txBody>
          <a:bodyPr/>
          <a:lstStyle/>
          <a:p>
            <a:r>
              <a:t>The Big picture</a:t>
            </a:r>
          </a:p>
        </p:txBody>
      </p:sp>
      <p:sp>
        <p:nvSpPr>
          <p:cNvPr id="226" name="70%"/>
          <p:cNvSpPr txBox="1">
            <a:spLocks noGrp="1"/>
          </p:cNvSpPr>
          <p:nvPr>
            <p:ph type="title"/>
          </p:nvPr>
        </p:nvSpPr>
        <p:spPr>
          <a:xfrm>
            <a:off x="1125603" y="964163"/>
            <a:ext cx="9043644" cy="5928629"/>
          </a:xfrm>
          <a:prstGeom prst="rect">
            <a:avLst/>
          </a:prstGeom>
        </p:spPr>
        <p:txBody>
          <a:bodyPr/>
          <a:lstStyle>
            <a:lvl1pPr defTabSz="530351">
              <a:spcBef>
                <a:spcPts val="2200"/>
              </a:spcBef>
              <a:defRPr sz="34800" b="0">
                <a:latin typeface="Roboto Slab Bold"/>
                <a:ea typeface="Roboto Slab Bold"/>
                <a:cs typeface="Roboto Slab Bold"/>
                <a:sym typeface="Roboto Slab Bold"/>
              </a:defRPr>
            </a:lvl1pPr>
          </a:lstStyle>
          <a:p>
            <a:r>
              <a:t>70%</a:t>
            </a:r>
          </a:p>
        </p:txBody>
      </p:sp>
      <p:sp>
        <p:nvSpPr>
          <p:cNvPr id="227" name="of new investments and referrals come during times of client transition."/>
          <p:cNvSpPr txBox="1">
            <a:spLocks noGrp="1"/>
          </p:cNvSpPr>
          <p:nvPr>
            <p:ph type="body" sz="quarter" idx="1"/>
          </p:nvPr>
        </p:nvSpPr>
        <p:spPr>
          <a:xfrm>
            <a:off x="9671108" y="2581978"/>
            <a:ext cx="10885955" cy="3718830"/>
          </a:xfrm>
          <a:prstGeom prst="rect">
            <a:avLst/>
          </a:prstGeom>
        </p:spPr>
        <p:txBody>
          <a:bodyPr/>
          <a:lstStyle>
            <a:lvl1pPr marL="0" indent="0">
              <a:buClrTx/>
              <a:buSzTx/>
              <a:buFontTx/>
              <a:buNone/>
              <a:defRPr sz="6100">
                <a:solidFill>
                  <a:srgbClr val="FFFFFF"/>
                </a:solidFill>
              </a:defRPr>
            </a:lvl1pPr>
          </a:lstStyle>
          <a:p>
            <a:r>
              <a:t>of new investments and referrals come during times of client transition.</a:t>
            </a:r>
          </a:p>
        </p:txBody>
      </p:sp>
      <p:sp>
        <p:nvSpPr>
          <p:cNvPr id="228" name="12%"/>
          <p:cNvSpPr txBox="1"/>
          <p:nvPr/>
        </p:nvSpPr>
        <p:spPr>
          <a:xfrm>
            <a:off x="1125603" y="6538655"/>
            <a:ext cx="9043644" cy="59286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30351">
              <a:lnSpc>
                <a:spcPct val="90000"/>
              </a:lnSpc>
              <a:spcBef>
                <a:spcPts val="2200"/>
              </a:spcBef>
              <a:defRPr sz="34800">
                <a:solidFill>
                  <a:srgbClr val="61B246"/>
                </a:solidFill>
                <a:latin typeface="Roboto Slab Bold"/>
                <a:ea typeface="Roboto Slab Bold"/>
                <a:cs typeface="Roboto Slab Bold"/>
                <a:sym typeface="Roboto Slab Bold"/>
              </a:defRPr>
            </a:lvl1pPr>
          </a:lstStyle>
          <a:p>
            <a:r>
              <a:t>12%</a:t>
            </a:r>
          </a:p>
        </p:txBody>
      </p:sp>
      <p:sp>
        <p:nvSpPr>
          <p:cNvPr id="229" name="of AUM value of your practice is at risk to the Big 3 client transitional events in any given year: Death, Divorce, Disability."/>
          <p:cNvSpPr txBox="1"/>
          <p:nvPr/>
        </p:nvSpPr>
        <p:spPr>
          <a:xfrm>
            <a:off x="9671108" y="8123969"/>
            <a:ext cx="11084604" cy="3970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751205">
              <a:spcBef>
                <a:spcPts val="3500"/>
              </a:spcBef>
              <a:defRPr sz="5551">
                <a:solidFill>
                  <a:srgbClr val="FFFFFF"/>
                </a:solidFill>
              </a:defRPr>
            </a:lvl1pPr>
          </a:lstStyle>
          <a:p>
            <a:r>
              <a:t>of AUM value of your practice is at risk to the Big 3 client transitional events in any given year: Death, Divorce, Disability.</a:t>
            </a:r>
          </a:p>
        </p:txBody>
      </p:sp>
      <p:sp>
        <p:nvSpPr>
          <p:cNvPr id="230" name="TextBox 9"/>
          <p:cNvSpPr txBox="1"/>
          <p:nvPr/>
        </p:nvSpPr>
        <p:spPr>
          <a:xfrm>
            <a:off x="1286869" y="13136931"/>
            <a:ext cx="17584513" cy="41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spcBef>
                <a:spcPts val="0"/>
              </a:spcBef>
              <a:defRPr sz="2200">
                <a:solidFill>
                  <a:srgbClr val="797979"/>
                </a:solidFill>
                <a:latin typeface="+mn-lt"/>
                <a:ea typeface="+mn-ea"/>
                <a:cs typeface="+mn-cs"/>
                <a:sym typeface="Arial"/>
              </a:defRPr>
            </a:lvl1pPr>
          </a:lstStyle>
          <a:p>
            <a:r>
              <a:t>Source: https://www.onefpa.org/journal/Pages/MAR17-3-Communication-Skills-for-Working-with-Grieving-Clients-.aspx, accessed 09/24/2018</a:t>
            </a:r>
          </a:p>
        </p:txBody>
      </p:sp>
      <p:pic>
        <p:nvPicPr>
          <p:cNvPr id="231" name="E4_NewLogo_White.png" descr="E4_NewLogo_White.png"/>
          <p:cNvPicPr>
            <a:picLocks noChangeAspect="1"/>
          </p:cNvPicPr>
          <p:nvPr/>
        </p:nvPicPr>
        <p:blipFill>
          <a:blip r:embed="rId3">
            <a:alphaModFix amt="24857"/>
          </a:blip>
          <a:stretch>
            <a:fillRect/>
          </a:stretch>
        </p:blipFill>
        <p:spPr>
          <a:xfrm>
            <a:off x="19749644" y="11848599"/>
            <a:ext cx="4085508" cy="1361836"/>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Marriage is about Love.…"/>
          <p:cNvSpPr txBox="1"/>
          <p:nvPr/>
        </p:nvSpPr>
        <p:spPr>
          <a:xfrm>
            <a:off x="1994996" y="5255224"/>
            <a:ext cx="20812764" cy="254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spcBef>
                <a:spcPts val="0"/>
              </a:spcBef>
              <a:defRPr sz="8200" cap="all">
                <a:solidFill>
                  <a:srgbClr val="FFFFFF"/>
                </a:solidFill>
                <a:latin typeface="DIN Alternate Bold"/>
                <a:ea typeface="DIN Alternate Bold"/>
                <a:cs typeface="DIN Alternate Bold"/>
                <a:sym typeface="DIN Alternate Bold"/>
              </a:defRPr>
            </a:pPr>
            <a:r>
              <a:t>Marriage is about Love.</a:t>
            </a:r>
          </a:p>
          <a:p>
            <a:pPr algn="ctr">
              <a:spcBef>
                <a:spcPts val="0"/>
              </a:spcBef>
              <a:defRPr sz="8200" cap="all">
                <a:solidFill>
                  <a:srgbClr val="FFFFFF"/>
                </a:solidFill>
                <a:latin typeface="DIN Alternate Bold"/>
                <a:ea typeface="DIN Alternate Bold"/>
                <a:cs typeface="DIN Alternate Bold"/>
                <a:sym typeface="DIN Alternate Bold"/>
              </a:defRPr>
            </a:pPr>
            <a:r>
              <a:t>Divorce is about Money.</a:t>
            </a:r>
          </a:p>
        </p:txBody>
      </p:sp>
      <p:pic>
        <p:nvPicPr>
          <p:cNvPr id="236" name="E4_NewLogo_White.png" descr="E4_NewLogo_White.png"/>
          <p:cNvPicPr>
            <a:picLocks noChangeAspect="1"/>
          </p:cNvPicPr>
          <p:nvPr/>
        </p:nvPicPr>
        <p:blipFill>
          <a:blip r:embed="rId3">
            <a:alphaModFix amt="24857"/>
          </a:blip>
          <a:stretch>
            <a:fillRect/>
          </a:stretch>
        </p:blipFill>
        <p:spPr>
          <a:xfrm>
            <a:off x="19749644" y="11848599"/>
            <a:ext cx="4085508" cy="136183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he statistics"/>
          <p:cNvSpPr txBox="1">
            <a:spLocks noGrp="1"/>
          </p:cNvSpPr>
          <p:nvPr>
            <p:ph type="body" idx="21"/>
          </p:nvPr>
        </p:nvSpPr>
        <p:spPr>
          <a:prstGeom prst="rect">
            <a:avLst/>
          </a:prstGeom>
        </p:spPr>
        <p:txBody>
          <a:bodyPr/>
          <a:lstStyle/>
          <a:p>
            <a:r>
              <a:t>The statistics</a:t>
            </a:r>
          </a:p>
        </p:txBody>
      </p:sp>
      <p:sp>
        <p:nvSpPr>
          <p:cNvPr id="241" name="American divorce"/>
          <p:cNvSpPr txBox="1">
            <a:spLocks noGrp="1"/>
          </p:cNvSpPr>
          <p:nvPr>
            <p:ph type="title"/>
          </p:nvPr>
        </p:nvSpPr>
        <p:spPr>
          <a:xfrm>
            <a:off x="816256" y="1773149"/>
            <a:ext cx="11702488" cy="1724202"/>
          </a:xfrm>
          <a:prstGeom prst="rect">
            <a:avLst/>
          </a:prstGeom>
        </p:spPr>
        <p:txBody>
          <a:bodyPr/>
          <a:lstStyle>
            <a:lvl1pPr defTabSz="384047">
              <a:spcBef>
                <a:spcPts val="1600"/>
              </a:spcBef>
              <a:defRPr sz="12599" b="0" cap="all">
                <a:latin typeface="+mj-lt"/>
                <a:ea typeface="+mj-ea"/>
                <a:cs typeface="+mj-cs"/>
                <a:sym typeface="DIN Condensed Bold"/>
              </a:defRPr>
            </a:lvl1pPr>
          </a:lstStyle>
          <a:p>
            <a:r>
              <a:t>American divorce</a:t>
            </a:r>
          </a:p>
        </p:txBody>
      </p:sp>
      <p:sp>
        <p:nvSpPr>
          <p:cNvPr id="242" name="Lifelong probability of divorce is 40-50%…"/>
          <p:cNvSpPr txBox="1">
            <a:spLocks noGrp="1"/>
          </p:cNvSpPr>
          <p:nvPr>
            <p:ph type="body" sz="half" idx="1"/>
          </p:nvPr>
        </p:nvSpPr>
        <p:spPr>
          <a:prstGeom prst="rect">
            <a:avLst/>
          </a:prstGeom>
        </p:spPr>
        <p:txBody>
          <a:bodyPr/>
          <a:lstStyle/>
          <a:p>
            <a:pPr marL="753401" indent="-753401" defTabSz="701675">
              <a:spcBef>
                <a:spcPts val="3300"/>
              </a:spcBef>
              <a:buChar char="‣"/>
              <a:defRPr sz="5695">
                <a:solidFill>
                  <a:srgbClr val="FFFFFF"/>
                </a:solidFill>
                <a:latin typeface="Avenir Next Regular"/>
                <a:ea typeface="Avenir Next Regular"/>
                <a:cs typeface="Avenir Next Regular"/>
                <a:sym typeface="Avenir Next Regular"/>
              </a:defRPr>
            </a:pPr>
            <a:r>
              <a:t>Lifelong probability of divorce is 40-50%</a:t>
            </a:r>
          </a:p>
          <a:p>
            <a:pPr marL="753401" indent="-753401" defTabSz="701675">
              <a:spcBef>
                <a:spcPts val="3300"/>
              </a:spcBef>
              <a:buChar char="‣"/>
              <a:defRPr sz="5695">
                <a:solidFill>
                  <a:srgbClr val="FFFFFF"/>
                </a:solidFill>
                <a:latin typeface="Avenir Next Regular"/>
                <a:ea typeface="Avenir Next Regular"/>
                <a:cs typeface="Avenir Next Regular"/>
                <a:sym typeface="Avenir Next Regular"/>
              </a:defRPr>
            </a:pPr>
            <a:r>
              <a:t>2nd Marriage divorce rate = 67%</a:t>
            </a:r>
          </a:p>
          <a:p>
            <a:pPr marL="753401" indent="-753401" defTabSz="701675">
              <a:spcBef>
                <a:spcPts val="3300"/>
              </a:spcBef>
              <a:buChar char="‣"/>
              <a:defRPr sz="5695">
                <a:solidFill>
                  <a:srgbClr val="FFFFFF"/>
                </a:solidFill>
                <a:latin typeface="Avenir Next Regular"/>
                <a:ea typeface="Avenir Next Regular"/>
                <a:cs typeface="Avenir Next Regular"/>
                <a:sym typeface="Avenir Next Regular"/>
              </a:defRPr>
            </a:pPr>
            <a:r>
              <a:t>3rd Marriage divorce rate = 75%</a:t>
            </a:r>
          </a:p>
          <a:p>
            <a:pPr marL="753401" indent="-753401" defTabSz="701675">
              <a:spcBef>
                <a:spcPts val="3300"/>
              </a:spcBef>
              <a:buChar char="‣"/>
              <a:defRPr sz="5695">
                <a:solidFill>
                  <a:srgbClr val="FFFFFF"/>
                </a:solidFill>
                <a:latin typeface="Avenir Next Regular"/>
                <a:ea typeface="Avenir Next Regular"/>
                <a:cs typeface="Avenir Next Regular"/>
                <a:sym typeface="Avenir Next Regular"/>
              </a:defRPr>
            </a:pPr>
            <a:r>
              <a:t>AVERAGE cost of divorce = $15,000. Substantially higher the older the couple.</a:t>
            </a:r>
          </a:p>
        </p:txBody>
      </p:sp>
      <p:pic>
        <p:nvPicPr>
          <p:cNvPr id="243" name="E4_NewLogo_White.png" descr="E4_NewLogo_White.png"/>
          <p:cNvPicPr>
            <a:picLocks noChangeAspect="1"/>
          </p:cNvPicPr>
          <p:nvPr/>
        </p:nvPicPr>
        <p:blipFill>
          <a:blip r:embed="rId3">
            <a:alphaModFix amt="24857"/>
          </a:blip>
          <a:stretch>
            <a:fillRect/>
          </a:stretch>
        </p:blipFill>
        <p:spPr>
          <a:xfrm>
            <a:off x="19749644" y="11848599"/>
            <a:ext cx="4085508" cy="1361836"/>
          </a:xfrm>
          <a:prstGeom prst="rect">
            <a:avLst/>
          </a:prstGeom>
          <a:ln w="12700">
            <a:miter lim="400000"/>
          </a:ln>
        </p:spPr>
      </p:pic>
      <p:pic>
        <p:nvPicPr>
          <p:cNvPr id="244" name="Screen Shot 2021-01-05 at 8.56.34 PM.png" descr="Screen Shot 2021-01-05 at 8.56.34 PM.png"/>
          <p:cNvPicPr>
            <a:picLocks noChangeAspect="1"/>
          </p:cNvPicPr>
          <p:nvPr/>
        </p:nvPicPr>
        <p:blipFill>
          <a:blip r:embed="rId4"/>
          <a:srcRect l="2146" r="2146" b="1327"/>
          <a:stretch>
            <a:fillRect/>
          </a:stretch>
        </p:blipFill>
        <p:spPr>
          <a:xfrm>
            <a:off x="14306549" y="3006054"/>
            <a:ext cx="8343901" cy="824569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The statistics"/>
          <p:cNvSpPr txBox="1">
            <a:spLocks noGrp="1"/>
          </p:cNvSpPr>
          <p:nvPr>
            <p:ph type="body" idx="21"/>
          </p:nvPr>
        </p:nvSpPr>
        <p:spPr>
          <a:prstGeom prst="rect">
            <a:avLst/>
          </a:prstGeom>
        </p:spPr>
        <p:txBody>
          <a:bodyPr/>
          <a:lstStyle/>
          <a:p>
            <a:r>
              <a:t>The statistics</a:t>
            </a:r>
          </a:p>
        </p:txBody>
      </p:sp>
      <p:sp>
        <p:nvSpPr>
          <p:cNvPr id="249" name="Grey Divorce"/>
          <p:cNvSpPr txBox="1">
            <a:spLocks noGrp="1"/>
          </p:cNvSpPr>
          <p:nvPr>
            <p:ph type="title"/>
          </p:nvPr>
        </p:nvSpPr>
        <p:spPr>
          <a:xfrm>
            <a:off x="762000" y="1562042"/>
            <a:ext cx="13150471" cy="1828916"/>
          </a:xfrm>
          <a:prstGeom prst="rect">
            <a:avLst/>
          </a:prstGeom>
        </p:spPr>
        <p:txBody>
          <a:bodyPr/>
          <a:lstStyle>
            <a:lvl1pPr defTabSz="411479">
              <a:spcBef>
                <a:spcPts val="1700"/>
              </a:spcBef>
              <a:defRPr sz="13500" b="0" cap="all">
                <a:latin typeface="+mj-lt"/>
                <a:ea typeface="+mj-ea"/>
                <a:cs typeface="+mj-cs"/>
                <a:sym typeface="DIN Condensed Bold"/>
              </a:defRPr>
            </a:lvl1pPr>
          </a:lstStyle>
          <a:p>
            <a:r>
              <a:t>Grey Divorce</a:t>
            </a:r>
          </a:p>
        </p:txBody>
      </p:sp>
      <p:sp>
        <p:nvSpPr>
          <p:cNvPr id="250" name="2-3x increase since 1990…"/>
          <p:cNvSpPr txBox="1">
            <a:spLocks noGrp="1"/>
          </p:cNvSpPr>
          <p:nvPr>
            <p:ph type="body" sz="half" idx="1"/>
          </p:nvPr>
        </p:nvSpPr>
        <p:spPr>
          <a:xfrm>
            <a:off x="11678206" y="3263900"/>
            <a:ext cx="11811001" cy="8585200"/>
          </a:xfrm>
          <a:prstGeom prst="rect">
            <a:avLst/>
          </a:prstGeom>
        </p:spPr>
        <p:txBody>
          <a:bodyPr/>
          <a:lstStyle/>
          <a:p>
            <a:pPr marL="716280" lvl="1" indent="-716280" defTabSz="859536">
              <a:lnSpc>
                <a:spcPct val="90000"/>
              </a:lnSpc>
              <a:spcBef>
                <a:spcPts val="2700"/>
              </a:spcBef>
              <a:buSzPct val="100000"/>
              <a:buFontTx/>
              <a:buChar char="‣"/>
              <a:defRPr sz="6298">
                <a:solidFill>
                  <a:srgbClr val="FFFFFF"/>
                </a:solidFill>
                <a:latin typeface="Avenir Next Regular"/>
                <a:ea typeface="Avenir Next Regular"/>
                <a:cs typeface="Avenir Next Regular"/>
                <a:sym typeface="Avenir Next Regular"/>
              </a:defRPr>
            </a:pPr>
            <a:r>
              <a:t>2-3x increase since 1990 </a:t>
            </a:r>
          </a:p>
          <a:p>
            <a:pPr marL="716280" lvl="1" indent="-716280" defTabSz="859536">
              <a:lnSpc>
                <a:spcPct val="90000"/>
              </a:lnSpc>
              <a:spcBef>
                <a:spcPts val="2700"/>
              </a:spcBef>
              <a:buSzPct val="100000"/>
              <a:buFontTx/>
              <a:buChar char="‣"/>
              <a:defRPr sz="6298">
                <a:solidFill>
                  <a:srgbClr val="FFFFFF"/>
                </a:solidFill>
                <a:latin typeface="Avenir Next Regular"/>
                <a:ea typeface="Avenir Next Regular"/>
                <a:cs typeface="Avenir Next Regular"/>
                <a:sym typeface="Avenir Next Regular"/>
              </a:defRPr>
            </a:pPr>
            <a:r>
              <a:t>Worse for women than men.</a:t>
            </a:r>
          </a:p>
          <a:p>
            <a:pPr marL="716280" lvl="1" indent="-716280" defTabSz="859536">
              <a:spcBef>
                <a:spcPts val="2700"/>
              </a:spcBef>
              <a:buSzPct val="100000"/>
              <a:buFontTx/>
              <a:buChar char="‣"/>
              <a:defRPr sz="6298">
                <a:solidFill>
                  <a:srgbClr val="FFFFFF"/>
                </a:solidFill>
                <a:latin typeface="Avenir Next Regular"/>
                <a:ea typeface="Avenir Next Regular"/>
                <a:cs typeface="Avenir Next Regular"/>
                <a:sym typeface="Avenir Next Regular"/>
              </a:defRPr>
            </a:pPr>
            <a:r>
              <a:t>Healthcare is a major concern.</a:t>
            </a:r>
          </a:p>
          <a:p>
            <a:pPr marL="716280" lvl="1" indent="-716280" defTabSz="859536">
              <a:spcBef>
                <a:spcPts val="2700"/>
              </a:spcBef>
              <a:buSzPct val="100000"/>
              <a:buFontTx/>
              <a:buChar char="‣"/>
              <a:defRPr sz="6298">
                <a:solidFill>
                  <a:srgbClr val="FFFFFF"/>
                </a:solidFill>
                <a:latin typeface="Avenir Next Regular"/>
                <a:ea typeface="Avenir Next Regular"/>
                <a:cs typeface="Avenir Next Regular"/>
                <a:sym typeface="Avenir Next Regular"/>
              </a:defRPr>
            </a:pPr>
            <a:r>
              <a:t>Understand individual expenses and balance sheets.</a:t>
            </a:r>
          </a:p>
        </p:txBody>
      </p:sp>
      <p:pic>
        <p:nvPicPr>
          <p:cNvPr id="251" name="E4_NewLogo_White.png" descr="E4_NewLogo_White.png"/>
          <p:cNvPicPr>
            <a:picLocks noChangeAspect="1"/>
          </p:cNvPicPr>
          <p:nvPr/>
        </p:nvPicPr>
        <p:blipFill>
          <a:blip r:embed="rId3">
            <a:alphaModFix amt="24857"/>
          </a:blip>
          <a:stretch>
            <a:fillRect/>
          </a:stretch>
        </p:blipFill>
        <p:spPr>
          <a:xfrm>
            <a:off x="19749644" y="11848599"/>
            <a:ext cx="4085508" cy="1361836"/>
          </a:xfrm>
          <a:prstGeom prst="rect">
            <a:avLst/>
          </a:prstGeom>
          <a:ln w="12700">
            <a:miter lim="400000"/>
          </a:ln>
        </p:spPr>
      </p:pic>
      <p:pic>
        <p:nvPicPr>
          <p:cNvPr id="252" name="Image" descr="Image"/>
          <p:cNvPicPr>
            <a:picLocks noChangeAspect="1"/>
          </p:cNvPicPr>
          <p:nvPr/>
        </p:nvPicPr>
        <p:blipFill>
          <a:blip r:embed="rId4"/>
          <a:srcRect l="7558" t="11644" r="5106" b="1"/>
          <a:stretch>
            <a:fillRect/>
          </a:stretch>
        </p:blipFill>
        <p:spPr>
          <a:xfrm>
            <a:off x="688743" y="3543299"/>
            <a:ext cx="10054139" cy="10187017"/>
          </a:xfrm>
          <a:custGeom>
            <a:avLst/>
            <a:gdLst/>
            <a:ahLst/>
            <a:cxnLst>
              <a:cxn ang="0">
                <a:pos x="wd2" y="hd2"/>
              </a:cxn>
              <a:cxn ang="5400000">
                <a:pos x="wd2" y="hd2"/>
              </a:cxn>
              <a:cxn ang="10800000">
                <a:pos x="wd2" y="hd2"/>
              </a:cxn>
              <a:cxn ang="16200000">
                <a:pos x="wd2" y="hd2"/>
              </a:cxn>
            </a:cxnLst>
            <a:rect l="0" t="0" r="r" b="b"/>
            <a:pathLst>
              <a:path w="21573" h="21599" extrusionOk="0">
                <a:moveTo>
                  <a:pt x="8073" y="0"/>
                </a:moveTo>
                <a:cubicBezTo>
                  <a:pt x="7801" y="-1"/>
                  <a:pt x="7525" y="18"/>
                  <a:pt x="7310" y="56"/>
                </a:cubicBezTo>
                <a:cubicBezTo>
                  <a:pt x="7253" y="72"/>
                  <a:pt x="7208" y="80"/>
                  <a:pt x="7167" y="84"/>
                </a:cubicBezTo>
                <a:cubicBezTo>
                  <a:pt x="6766" y="189"/>
                  <a:pt x="6192" y="552"/>
                  <a:pt x="5959" y="854"/>
                </a:cubicBezTo>
                <a:cubicBezTo>
                  <a:pt x="5808" y="1049"/>
                  <a:pt x="5788" y="1117"/>
                  <a:pt x="5847" y="1227"/>
                </a:cubicBezTo>
                <a:cubicBezTo>
                  <a:pt x="5908" y="1338"/>
                  <a:pt x="5891" y="1391"/>
                  <a:pt x="5752" y="1528"/>
                </a:cubicBezTo>
                <a:cubicBezTo>
                  <a:pt x="5749" y="1531"/>
                  <a:pt x="5748" y="1533"/>
                  <a:pt x="5745" y="1536"/>
                </a:cubicBezTo>
                <a:cubicBezTo>
                  <a:pt x="5726" y="1562"/>
                  <a:pt x="5704" y="1585"/>
                  <a:pt x="5681" y="1605"/>
                </a:cubicBezTo>
                <a:cubicBezTo>
                  <a:pt x="5634" y="1656"/>
                  <a:pt x="5601" y="1695"/>
                  <a:pt x="5611" y="1695"/>
                </a:cubicBezTo>
                <a:cubicBezTo>
                  <a:pt x="5647" y="1695"/>
                  <a:pt x="5532" y="2012"/>
                  <a:pt x="5388" y="2346"/>
                </a:cubicBezTo>
                <a:cubicBezTo>
                  <a:pt x="5395" y="2414"/>
                  <a:pt x="5350" y="2523"/>
                  <a:pt x="5313" y="2519"/>
                </a:cubicBezTo>
                <a:cubicBezTo>
                  <a:pt x="5303" y="2542"/>
                  <a:pt x="5292" y="2562"/>
                  <a:pt x="5281" y="2585"/>
                </a:cubicBezTo>
                <a:cubicBezTo>
                  <a:pt x="5278" y="2605"/>
                  <a:pt x="5275" y="2624"/>
                  <a:pt x="5274" y="2650"/>
                </a:cubicBezTo>
                <a:cubicBezTo>
                  <a:pt x="5273" y="2732"/>
                  <a:pt x="5251" y="2822"/>
                  <a:pt x="5227" y="2850"/>
                </a:cubicBezTo>
                <a:cubicBezTo>
                  <a:pt x="5195" y="2887"/>
                  <a:pt x="5184" y="2981"/>
                  <a:pt x="5190" y="3176"/>
                </a:cubicBezTo>
                <a:cubicBezTo>
                  <a:pt x="5199" y="3482"/>
                  <a:pt x="5145" y="3691"/>
                  <a:pt x="5025" y="3821"/>
                </a:cubicBezTo>
                <a:cubicBezTo>
                  <a:pt x="4984" y="3865"/>
                  <a:pt x="4904" y="3992"/>
                  <a:pt x="4846" y="4102"/>
                </a:cubicBezTo>
                <a:cubicBezTo>
                  <a:pt x="4788" y="4213"/>
                  <a:pt x="4728" y="4312"/>
                  <a:pt x="4711" y="4322"/>
                </a:cubicBezTo>
                <a:cubicBezTo>
                  <a:pt x="4648" y="4361"/>
                  <a:pt x="4552" y="4597"/>
                  <a:pt x="4552" y="4715"/>
                </a:cubicBezTo>
                <a:cubicBezTo>
                  <a:pt x="4552" y="4810"/>
                  <a:pt x="4575" y="4860"/>
                  <a:pt x="4648" y="4930"/>
                </a:cubicBezTo>
                <a:lnTo>
                  <a:pt x="4693" y="4973"/>
                </a:lnTo>
                <a:cubicBezTo>
                  <a:pt x="4717" y="4964"/>
                  <a:pt x="4751" y="4962"/>
                  <a:pt x="4805" y="4970"/>
                </a:cubicBezTo>
                <a:cubicBezTo>
                  <a:pt x="4968" y="4994"/>
                  <a:pt x="5040" y="5068"/>
                  <a:pt x="5049" y="5222"/>
                </a:cubicBezTo>
                <a:cubicBezTo>
                  <a:pt x="5055" y="5303"/>
                  <a:pt x="5052" y="5332"/>
                  <a:pt x="5027" y="5343"/>
                </a:cubicBezTo>
                <a:cubicBezTo>
                  <a:pt x="5054" y="5358"/>
                  <a:pt x="5070" y="5398"/>
                  <a:pt x="5066" y="5457"/>
                </a:cubicBezTo>
                <a:cubicBezTo>
                  <a:pt x="5064" y="5478"/>
                  <a:pt x="5061" y="5488"/>
                  <a:pt x="5058" y="5500"/>
                </a:cubicBezTo>
                <a:cubicBezTo>
                  <a:pt x="5090" y="5513"/>
                  <a:pt x="5128" y="5534"/>
                  <a:pt x="5179" y="5571"/>
                </a:cubicBezTo>
                <a:cubicBezTo>
                  <a:pt x="5206" y="5591"/>
                  <a:pt x="5222" y="5608"/>
                  <a:pt x="5233" y="5624"/>
                </a:cubicBezTo>
                <a:cubicBezTo>
                  <a:pt x="5251" y="5624"/>
                  <a:pt x="5253" y="5639"/>
                  <a:pt x="5248" y="5655"/>
                </a:cubicBezTo>
                <a:cubicBezTo>
                  <a:pt x="5242" y="5673"/>
                  <a:pt x="5225" y="5692"/>
                  <a:pt x="5204" y="5695"/>
                </a:cubicBezTo>
                <a:cubicBezTo>
                  <a:pt x="5192" y="5697"/>
                  <a:pt x="5188" y="5700"/>
                  <a:pt x="5183" y="5703"/>
                </a:cubicBezTo>
                <a:cubicBezTo>
                  <a:pt x="5221" y="5723"/>
                  <a:pt x="5257" y="5746"/>
                  <a:pt x="5257" y="5762"/>
                </a:cubicBezTo>
                <a:cubicBezTo>
                  <a:pt x="5257" y="5776"/>
                  <a:pt x="5270" y="5797"/>
                  <a:pt x="5285" y="5810"/>
                </a:cubicBezTo>
                <a:cubicBezTo>
                  <a:pt x="5301" y="5822"/>
                  <a:pt x="5313" y="5855"/>
                  <a:pt x="5313" y="5880"/>
                </a:cubicBezTo>
                <a:cubicBezTo>
                  <a:pt x="5313" y="5912"/>
                  <a:pt x="5348" y="5963"/>
                  <a:pt x="5418" y="6036"/>
                </a:cubicBezTo>
                <a:cubicBezTo>
                  <a:pt x="5520" y="6142"/>
                  <a:pt x="5522" y="6146"/>
                  <a:pt x="5510" y="6225"/>
                </a:cubicBezTo>
                <a:cubicBezTo>
                  <a:pt x="5494" y="6329"/>
                  <a:pt x="5529" y="6495"/>
                  <a:pt x="5583" y="6575"/>
                </a:cubicBezTo>
                <a:cubicBezTo>
                  <a:pt x="5605" y="6608"/>
                  <a:pt x="5655" y="6652"/>
                  <a:pt x="5694" y="6671"/>
                </a:cubicBezTo>
                <a:cubicBezTo>
                  <a:pt x="5733" y="6689"/>
                  <a:pt x="5765" y="6713"/>
                  <a:pt x="5765" y="6722"/>
                </a:cubicBezTo>
                <a:cubicBezTo>
                  <a:pt x="5765" y="6731"/>
                  <a:pt x="5798" y="6739"/>
                  <a:pt x="5839" y="6739"/>
                </a:cubicBezTo>
                <a:cubicBezTo>
                  <a:pt x="5880" y="6739"/>
                  <a:pt x="5918" y="6746"/>
                  <a:pt x="5923" y="6755"/>
                </a:cubicBezTo>
                <a:cubicBezTo>
                  <a:pt x="5941" y="6783"/>
                  <a:pt x="5884" y="6811"/>
                  <a:pt x="5795" y="6825"/>
                </a:cubicBezTo>
                <a:cubicBezTo>
                  <a:pt x="5822" y="6832"/>
                  <a:pt x="5852" y="6836"/>
                  <a:pt x="5898" y="6841"/>
                </a:cubicBezTo>
                <a:cubicBezTo>
                  <a:pt x="6007" y="6850"/>
                  <a:pt x="6054" y="6846"/>
                  <a:pt x="6111" y="6822"/>
                </a:cubicBezTo>
                <a:cubicBezTo>
                  <a:pt x="6180" y="6793"/>
                  <a:pt x="6184" y="6794"/>
                  <a:pt x="6224" y="6830"/>
                </a:cubicBezTo>
                <a:cubicBezTo>
                  <a:pt x="6247" y="6852"/>
                  <a:pt x="6290" y="6868"/>
                  <a:pt x="6321" y="6868"/>
                </a:cubicBezTo>
                <a:cubicBezTo>
                  <a:pt x="6360" y="6868"/>
                  <a:pt x="6392" y="6886"/>
                  <a:pt x="6428" y="6926"/>
                </a:cubicBezTo>
                <a:cubicBezTo>
                  <a:pt x="6467" y="6971"/>
                  <a:pt x="6490" y="6982"/>
                  <a:pt x="6524" y="6974"/>
                </a:cubicBezTo>
                <a:cubicBezTo>
                  <a:pt x="6587" y="6958"/>
                  <a:pt x="6599" y="6980"/>
                  <a:pt x="6552" y="7030"/>
                </a:cubicBezTo>
                <a:cubicBezTo>
                  <a:pt x="6524" y="7059"/>
                  <a:pt x="6489" y="7073"/>
                  <a:pt x="6444" y="7073"/>
                </a:cubicBezTo>
                <a:cubicBezTo>
                  <a:pt x="6380" y="7073"/>
                  <a:pt x="6380" y="7074"/>
                  <a:pt x="6414" y="7111"/>
                </a:cubicBezTo>
                <a:cubicBezTo>
                  <a:pt x="6440" y="7139"/>
                  <a:pt x="6443" y="7154"/>
                  <a:pt x="6426" y="7170"/>
                </a:cubicBezTo>
                <a:cubicBezTo>
                  <a:pt x="6389" y="7207"/>
                  <a:pt x="6401" y="7222"/>
                  <a:pt x="6467" y="7222"/>
                </a:cubicBezTo>
                <a:cubicBezTo>
                  <a:pt x="6547" y="7222"/>
                  <a:pt x="6590" y="7264"/>
                  <a:pt x="6553" y="7307"/>
                </a:cubicBezTo>
                <a:cubicBezTo>
                  <a:pt x="6537" y="7326"/>
                  <a:pt x="6511" y="7333"/>
                  <a:pt x="6478" y="7326"/>
                </a:cubicBezTo>
                <a:lnTo>
                  <a:pt x="6426" y="7316"/>
                </a:lnTo>
                <a:lnTo>
                  <a:pt x="6480" y="7374"/>
                </a:lnTo>
                <a:cubicBezTo>
                  <a:pt x="6540" y="7439"/>
                  <a:pt x="6533" y="7462"/>
                  <a:pt x="6441" y="7500"/>
                </a:cubicBezTo>
                <a:cubicBezTo>
                  <a:pt x="6410" y="7513"/>
                  <a:pt x="6386" y="7531"/>
                  <a:pt x="6386" y="7540"/>
                </a:cubicBezTo>
                <a:cubicBezTo>
                  <a:pt x="6386" y="7573"/>
                  <a:pt x="6455" y="7555"/>
                  <a:pt x="6527" y="7503"/>
                </a:cubicBezTo>
                <a:cubicBezTo>
                  <a:pt x="6568" y="7473"/>
                  <a:pt x="6631" y="7443"/>
                  <a:pt x="6667" y="7435"/>
                </a:cubicBezTo>
                <a:cubicBezTo>
                  <a:pt x="6704" y="7428"/>
                  <a:pt x="6769" y="7411"/>
                  <a:pt x="6812" y="7395"/>
                </a:cubicBezTo>
                <a:cubicBezTo>
                  <a:pt x="6887" y="7368"/>
                  <a:pt x="6962" y="7372"/>
                  <a:pt x="6943" y="7403"/>
                </a:cubicBezTo>
                <a:cubicBezTo>
                  <a:pt x="6941" y="7406"/>
                  <a:pt x="6924" y="7414"/>
                  <a:pt x="6915" y="7419"/>
                </a:cubicBezTo>
                <a:cubicBezTo>
                  <a:pt x="6916" y="7420"/>
                  <a:pt x="6917" y="7419"/>
                  <a:pt x="6917" y="7419"/>
                </a:cubicBezTo>
                <a:cubicBezTo>
                  <a:pt x="6940" y="7433"/>
                  <a:pt x="6888" y="7485"/>
                  <a:pt x="6814" y="7522"/>
                </a:cubicBezTo>
                <a:cubicBezTo>
                  <a:pt x="6660" y="7599"/>
                  <a:pt x="6464" y="7686"/>
                  <a:pt x="6444" y="7686"/>
                </a:cubicBezTo>
                <a:cubicBezTo>
                  <a:pt x="6431" y="7686"/>
                  <a:pt x="6399" y="7711"/>
                  <a:pt x="6373" y="7742"/>
                </a:cubicBezTo>
                <a:cubicBezTo>
                  <a:pt x="6347" y="7772"/>
                  <a:pt x="6316" y="7797"/>
                  <a:pt x="6306" y="7797"/>
                </a:cubicBezTo>
                <a:cubicBezTo>
                  <a:pt x="6295" y="7797"/>
                  <a:pt x="6259" y="7821"/>
                  <a:pt x="6225" y="7849"/>
                </a:cubicBezTo>
                <a:cubicBezTo>
                  <a:pt x="6096" y="7955"/>
                  <a:pt x="5998" y="8019"/>
                  <a:pt x="5923" y="8044"/>
                </a:cubicBezTo>
                <a:cubicBezTo>
                  <a:pt x="5846" y="8070"/>
                  <a:pt x="5615" y="8231"/>
                  <a:pt x="5496" y="8342"/>
                </a:cubicBezTo>
                <a:cubicBezTo>
                  <a:pt x="5461" y="8374"/>
                  <a:pt x="5411" y="8416"/>
                  <a:pt x="5384" y="8433"/>
                </a:cubicBezTo>
                <a:cubicBezTo>
                  <a:pt x="5358" y="8451"/>
                  <a:pt x="5319" y="8501"/>
                  <a:pt x="5297" y="8545"/>
                </a:cubicBezTo>
                <a:cubicBezTo>
                  <a:pt x="5276" y="8588"/>
                  <a:pt x="5242" y="8639"/>
                  <a:pt x="5221" y="8656"/>
                </a:cubicBezTo>
                <a:cubicBezTo>
                  <a:pt x="5172" y="8698"/>
                  <a:pt x="5172" y="8777"/>
                  <a:pt x="5221" y="8829"/>
                </a:cubicBezTo>
                <a:cubicBezTo>
                  <a:pt x="5252" y="8862"/>
                  <a:pt x="5255" y="8878"/>
                  <a:pt x="5239" y="8918"/>
                </a:cubicBezTo>
                <a:cubicBezTo>
                  <a:pt x="5229" y="8945"/>
                  <a:pt x="5212" y="8968"/>
                  <a:pt x="5202" y="8968"/>
                </a:cubicBezTo>
                <a:cubicBezTo>
                  <a:pt x="5192" y="8968"/>
                  <a:pt x="5156" y="8996"/>
                  <a:pt x="5124" y="9031"/>
                </a:cubicBezTo>
                <a:cubicBezTo>
                  <a:pt x="5096" y="9061"/>
                  <a:pt x="5043" y="9090"/>
                  <a:pt x="4993" y="9113"/>
                </a:cubicBezTo>
                <a:cubicBezTo>
                  <a:pt x="5003" y="9121"/>
                  <a:pt x="5002" y="9132"/>
                  <a:pt x="4996" y="9144"/>
                </a:cubicBezTo>
                <a:lnTo>
                  <a:pt x="5029" y="9141"/>
                </a:lnTo>
                <a:cubicBezTo>
                  <a:pt x="5143" y="9128"/>
                  <a:pt x="5208" y="9188"/>
                  <a:pt x="5116" y="9221"/>
                </a:cubicBezTo>
                <a:cubicBezTo>
                  <a:pt x="5110" y="9223"/>
                  <a:pt x="5096" y="9233"/>
                  <a:pt x="5087" y="9238"/>
                </a:cubicBezTo>
                <a:cubicBezTo>
                  <a:pt x="5090" y="9240"/>
                  <a:pt x="5094" y="9241"/>
                  <a:pt x="5096" y="9245"/>
                </a:cubicBezTo>
                <a:cubicBezTo>
                  <a:pt x="5102" y="9254"/>
                  <a:pt x="5080" y="9279"/>
                  <a:pt x="5046" y="9299"/>
                </a:cubicBezTo>
                <a:cubicBezTo>
                  <a:pt x="5012" y="9320"/>
                  <a:pt x="4964" y="9357"/>
                  <a:pt x="4940" y="9383"/>
                </a:cubicBezTo>
                <a:lnTo>
                  <a:pt x="4896" y="9429"/>
                </a:lnTo>
                <a:lnTo>
                  <a:pt x="4939" y="9452"/>
                </a:lnTo>
                <a:cubicBezTo>
                  <a:pt x="4976" y="9471"/>
                  <a:pt x="4985" y="9468"/>
                  <a:pt x="5015" y="9430"/>
                </a:cubicBezTo>
                <a:cubicBezTo>
                  <a:pt x="5045" y="9390"/>
                  <a:pt x="5050" y="9389"/>
                  <a:pt x="5061" y="9419"/>
                </a:cubicBezTo>
                <a:cubicBezTo>
                  <a:pt x="5076" y="9457"/>
                  <a:pt x="5023" y="9525"/>
                  <a:pt x="4977" y="9525"/>
                </a:cubicBezTo>
                <a:cubicBezTo>
                  <a:pt x="4967" y="9525"/>
                  <a:pt x="4946" y="9515"/>
                  <a:pt x="4927" y="9508"/>
                </a:cubicBezTo>
                <a:cubicBezTo>
                  <a:pt x="4925" y="9531"/>
                  <a:pt x="4893" y="9553"/>
                  <a:pt x="4838" y="9553"/>
                </a:cubicBezTo>
                <a:cubicBezTo>
                  <a:pt x="4800" y="9553"/>
                  <a:pt x="4744" y="9577"/>
                  <a:pt x="4712" y="9605"/>
                </a:cubicBezTo>
                <a:cubicBezTo>
                  <a:pt x="4672" y="9641"/>
                  <a:pt x="4658" y="9647"/>
                  <a:pt x="4639" y="9622"/>
                </a:cubicBezTo>
                <a:cubicBezTo>
                  <a:pt x="4628" y="9626"/>
                  <a:pt x="4613" y="9618"/>
                  <a:pt x="4596" y="9596"/>
                </a:cubicBezTo>
                <a:cubicBezTo>
                  <a:pt x="4575" y="9657"/>
                  <a:pt x="4547" y="9725"/>
                  <a:pt x="4516" y="9787"/>
                </a:cubicBezTo>
                <a:cubicBezTo>
                  <a:pt x="4500" y="9817"/>
                  <a:pt x="4487" y="9877"/>
                  <a:pt x="4487" y="9919"/>
                </a:cubicBezTo>
                <a:cubicBezTo>
                  <a:pt x="4487" y="9988"/>
                  <a:pt x="4400" y="10101"/>
                  <a:pt x="4345" y="10101"/>
                </a:cubicBezTo>
                <a:cubicBezTo>
                  <a:pt x="4333" y="10101"/>
                  <a:pt x="4275" y="10152"/>
                  <a:pt x="4217" y="10214"/>
                </a:cubicBezTo>
                <a:cubicBezTo>
                  <a:pt x="4121" y="10318"/>
                  <a:pt x="4069" y="10346"/>
                  <a:pt x="4059" y="10305"/>
                </a:cubicBezTo>
                <a:cubicBezTo>
                  <a:pt x="3979" y="10393"/>
                  <a:pt x="3887" y="10523"/>
                  <a:pt x="3845" y="10610"/>
                </a:cubicBezTo>
                <a:cubicBezTo>
                  <a:pt x="3800" y="10705"/>
                  <a:pt x="3739" y="10790"/>
                  <a:pt x="3710" y="10800"/>
                </a:cubicBezTo>
                <a:cubicBezTo>
                  <a:pt x="3673" y="10813"/>
                  <a:pt x="3601" y="10870"/>
                  <a:pt x="3538" y="10931"/>
                </a:cubicBezTo>
                <a:cubicBezTo>
                  <a:pt x="3537" y="10931"/>
                  <a:pt x="3535" y="10938"/>
                  <a:pt x="3535" y="10938"/>
                </a:cubicBezTo>
                <a:cubicBezTo>
                  <a:pt x="3534" y="10938"/>
                  <a:pt x="3533" y="10936"/>
                  <a:pt x="3533" y="10936"/>
                </a:cubicBezTo>
                <a:cubicBezTo>
                  <a:pt x="3468" y="10999"/>
                  <a:pt x="3412" y="11064"/>
                  <a:pt x="3412" y="11087"/>
                </a:cubicBezTo>
                <a:cubicBezTo>
                  <a:pt x="3412" y="11109"/>
                  <a:pt x="3313" y="11210"/>
                  <a:pt x="3193" y="11314"/>
                </a:cubicBezTo>
                <a:cubicBezTo>
                  <a:pt x="3073" y="11417"/>
                  <a:pt x="2932" y="11550"/>
                  <a:pt x="2879" y="11608"/>
                </a:cubicBezTo>
                <a:cubicBezTo>
                  <a:pt x="2771" y="11727"/>
                  <a:pt x="2633" y="11809"/>
                  <a:pt x="2536" y="11809"/>
                </a:cubicBezTo>
                <a:cubicBezTo>
                  <a:pt x="2500" y="11809"/>
                  <a:pt x="2394" y="11882"/>
                  <a:pt x="2301" y="11973"/>
                </a:cubicBezTo>
                <a:cubicBezTo>
                  <a:pt x="2168" y="12100"/>
                  <a:pt x="2089" y="12147"/>
                  <a:pt x="1948" y="12183"/>
                </a:cubicBezTo>
                <a:cubicBezTo>
                  <a:pt x="1848" y="12209"/>
                  <a:pt x="1736" y="12259"/>
                  <a:pt x="1699" y="12293"/>
                </a:cubicBezTo>
                <a:cubicBezTo>
                  <a:pt x="1661" y="12328"/>
                  <a:pt x="1617" y="12355"/>
                  <a:pt x="1601" y="12356"/>
                </a:cubicBezTo>
                <a:cubicBezTo>
                  <a:pt x="1529" y="12356"/>
                  <a:pt x="1183" y="12516"/>
                  <a:pt x="1158" y="12560"/>
                </a:cubicBezTo>
                <a:cubicBezTo>
                  <a:pt x="1143" y="12587"/>
                  <a:pt x="1089" y="12617"/>
                  <a:pt x="1039" y="12628"/>
                </a:cubicBezTo>
                <a:cubicBezTo>
                  <a:pt x="988" y="12639"/>
                  <a:pt x="899" y="12691"/>
                  <a:pt x="841" y="12743"/>
                </a:cubicBezTo>
                <a:cubicBezTo>
                  <a:pt x="783" y="12796"/>
                  <a:pt x="715" y="12839"/>
                  <a:pt x="691" y="12839"/>
                </a:cubicBezTo>
                <a:cubicBezTo>
                  <a:pt x="626" y="12839"/>
                  <a:pt x="350" y="13155"/>
                  <a:pt x="329" y="13253"/>
                </a:cubicBezTo>
                <a:cubicBezTo>
                  <a:pt x="319" y="13300"/>
                  <a:pt x="255" y="13534"/>
                  <a:pt x="186" y="13773"/>
                </a:cubicBezTo>
                <a:cubicBezTo>
                  <a:pt x="29" y="14319"/>
                  <a:pt x="-23" y="14653"/>
                  <a:pt x="8" y="14911"/>
                </a:cubicBezTo>
                <a:cubicBezTo>
                  <a:pt x="21" y="15020"/>
                  <a:pt x="36" y="15140"/>
                  <a:pt x="40" y="15178"/>
                </a:cubicBezTo>
                <a:cubicBezTo>
                  <a:pt x="43" y="15199"/>
                  <a:pt x="55" y="15238"/>
                  <a:pt x="70" y="15282"/>
                </a:cubicBezTo>
                <a:cubicBezTo>
                  <a:pt x="98" y="15324"/>
                  <a:pt x="123" y="15368"/>
                  <a:pt x="144" y="15415"/>
                </a:cubicBezTo>
                <a:cubicBezTo>
                  <a:pt x="209" y="15563"/>
                  <a:pt x="482" y="15830"/>
                  <a:pt x="691" y="15949"/>
                </a:cubicBezTo>
                <a:cubicBezTo>
                  <a:pt x="699" y="15954"/>
                  <a:pt x="703" y="15958"/>
                  <a:pt x="710" y="15963"/>
                </a:cubicBezTo>
                <a:cubicBezTo>
                  <a:pt x="740" y="15944"/>
                  <a:pt x="765" y="15942"/>
                  <a:pt x="793" y="15956"/>
                </a:cubicBezTo>
                <a:cubicBezTo>
                  <a:pt x="958" y="16037"/>
                  <a:pt x="1044" y="16069"/>
                  <a:pt x="1169" y="16084"/>
                </a:cubicBezTo>
                <a:cubicBezTo>
                  <a:pt x="1202" y="16073"/>
                  <a:pt x="1257" y="16064"/>
                  <a:pt x="1343" y="16056"/>
                </a:cubicBezTo>
                <a:cubicBezTo>
                  <a:pt x="1563" y="16037"/>
                  <a:pt x="1676" y="16004"/>
                  <a:pt x="1786" y="15926"/>
                </a:cubicBezTo>
                <a:cubicBezTo>
                  <a:pt x="1863" y="15871"/>
                  <a:pt x="1934" y="15911"/>
                  <a:pt x="2006" y="16050"/>
                </a:cubicBezTo>
                <a:cubicBezTo>
                  <a:pt x="2070" y="16174"/>
                  <a:pt x="2175" y="16288"/>
                  <a:pt x="2365" y="16438"/>
                </a:cubicBezTo>
                <a:cubicBezTo>
                  <a:pt x="2385" y="16422"/>
                  <a:pt x="2444" y="16442"/>
                  <a:pt x="2535" y="16501"/>
                </a:cubicBezTo>
                <a:cubicBezTo>
                  <a:pt x="2610" y="16551"/>
                  <a:pt x="2708" y="16615"/>
                  <a:pt x="2753" y="16644"/>
                </a:cubicBezTo>
                <a:cubicBezTo>
                  <a:pt x="2871" y="16722"/>
                  <a:pt x="2890" y="16768"/>
                  <a:pt x="2868" y="16913"/>
                </a:cubicBezTo>
                <a:lnTo>
                  <a:pt x="2848" y="17042"/>
                </a:lnTo>
                <a:lnTo>
                  <a:pt x="2918" y="16980"/>
                </a:lnTo>
                <a:cubicBezTo>
                  <a:pt x="2956" y="16946"/>
                  <a:pt x="2988" y="16906"/>
                  <a:pt x="2988" y="16890"/>
                </a:cubicBezTo>
                <a:cubicBezTo>
                  <a:pt x="2988" y="16816"/>
                  <a:pt x="3306" y="16445"/>
                  <a:pt x="3351" y="16466"/>
                </a:cubicBezTo>
                <a:cubicBezTo>
                  <a:pt x="3354" y="16462"/>
                  <a:pt x="3357" y="16459"/>
                  <a:pt x="3361" y="16454"/>
                </a:cubicBezTo>
                <a:cubicBezTo>
                  <a:pt x="3366" y="16448"/>
                  <a:pt x="3370" y="16445"/>
                  <a:pt x="3375" y="16439"/>
                </a:cubicBezTo>
                <a:cubicBezTo>
                  <a:pt x="3387" y="16425"/>
                  <a:pt x="3401" y="16408"/>
                  <a:pt x="3409" y="16400"/>
                </a:cubicBezTo>
                <a:cubicBezTo>
                  <a:pt x="3416" y="16395"/>
                  <a:pt x="3420" y="16391"/>
                  <a:pt x="3426" y="16387"/>
                </a:cubicBezTo>
                <a:cubicBezTo>
                  <a:pt x="3433" y="16380"/>
                  <a:pt x="3445" y="16365"/>
                  <a:pt x="3451" y="16362"/>
                </a:cubicBezTo>
                <a:cubicBezTo>
                  <a:pt x="3461" y="16356"/>
                  <a:pt x="3474" y="16356"/>
                  <a:pt x="3487" y="16362"/>
                </a:cubicBezTo>
                <a:cubicBezTo>
                  <a:pt x="3487" y="16362"/>
                  <a:pt x="3488" y="16361"/>
                  <a:pt x="3489" y="16362"/>
                </a:cubicBezTo>
                <a:cubicBezTo>
                  <a:pt x="3500" y="16364"/>
                  <a:pt x="3511" y="16370"/>
                  <a:pt x="3525" y="16381"/>
                </a:cubicBezTo>
                <a:cubicBezTo>
                  <a:pt x="3562" y="16411"/>
                  <a:pt x="3586" y="16412"/>
                  <a:pt x="3618" y="16386"/>
                </a:cubicBezTo>
                <a:cubicBezTo>
                  <a:pt x="3633" y="16370"/>
                  <a:pt x="3651" y="16348"/>
                  <a:pt x="3674" y="16319"/>
                </a:cubicBezTo>
                <a:cubicBezTo>
                  <a:pt x="3687" y="16303"/>
                  <a:pt x="3698" y="16294"/>
                  <a:pt x="3710" y="16280"/>
                </a:cubicBezTo>
                <a:cubicBezTo>
                  <a:pt x="3742" y="16206"/>
                  <a:pt x="3857" y="16100"/>
                  <a:pt x="3909" y="16104"/>
                </a:cubicBezTo>
                <a:cubicBezTo>
                  <a:pt x="3928" y="16089"/>
                  <a:pt x="3936" y="16098"/>
                  <a:pt x="3949" y="16131"/>
                </a:cubicBezTo>
                <a:cubicBezTo>
                  <a:pt x="3949" y="16131"/>
                  <a:pt x="3950" y="16132"/>
                  <a:pt x="3950" y="16132"/>
                </a:cubicBezTo>
                <a:cubicBezTo>
                  <a:pt x="3951" y="16133"/>
                  <a:pt x="3951" y="16133"/>
                  <a:pt x="3951" y="16135"/>
                </a:cubicBezTo>
                <a:cubicBezTo>
                  <a:pt x="3955" y="16145"/>
                  <a:pt x="3957" y="16157"/>
                  <a:pt x="3956" y="16172"/>
                </a:cubicBezTo>
                <a:cubicBezTo>
                  <a:pt x="3957" y="16215"/>
                  <a:pt x="3938" y="16275"/>
                  <a:pt x="3896" y="16342"/>
                </a:cubicBezTo>
                <a:cubicBezTo>
                  <a:pt x="3890" y="16350"/>
                  <a:pt x="3888" y="16359"/>
                  <a:pt x="3883" y="16368"/>
                </a:cubicBezTo>
                <a:cubicBezTo>
                  <a:pt x="3857" y="16428"/>
                  <a:pt x="3836" y="16494"/>
                  <a:pt x="3836" y="16535"/>
                </a:cubicBezTo>
                <a:cubicBezTo>
                  <a:pt x="3836" y="16588"/>
                  <a:pt x="3814" y="16649"/>
                  <a:pt x="3788" y="16670"/>
                </a:cubicBezTo>
                <a:cubicBezTo>
                  <a:pt x="3781" y="16676"/>
                  <a:pt x="3772" y="16690"/>
                  <a:pt x="3764" y="16703"/>
                </a:cubicBezTo>
                <a:cubicBezTo>
                  <a:pt x="3755" y="16720"/>
                  <a:pt x="3747" y="16735"/>
                  <a:pt x="3737" y="16757"/>
                </a:cubicBezTo>
                <a:cubicBezTo>
                  <a:pt x="3731" y="16773"/>
                  <a:pt x="3724" y="16789"/>
                  <a:pt x="3720" y="16804"/>
                </a:cubicBezTo>
                <a:cubicBezTo>
                  <a:pt x="3708" y="16857"/>
                  <a:pt x="3663" y="16988"/>
                  <a:pt x="3619" y="17095"/>
                </a:cubicBezTo>
                <a:cubicBezTo>
                  <a:pt x="3575" y="17203"/>
                  <a:pt x="3545" y="17297"/>
                  <a:pt x="3553" y="17305"/>
                </a:cubicBezTo>
                <a:cubicBezTo>
                  <a:pt x="3561" y="17313"/>
                  <a:pt x="3524" y="17439"/>
                  <a:pt x="3471" y="17584"/>
                </a:cubicBezTo>
                <a:cubicBezTo>
                  <a:pt x="3417" y="17728"/>
                  <a:pt x="3367" y="17913"/>
                  <a:pt x="3359" y="17992"/>
                </a:cubicBezTo>
                <a:cubicBezTo>
                  <a:pt x="3355" y="18034"/>
                  <a:pt x="3343" y="18082"/>
                  <a:pt x="3328" y="18125"/>
                </a:cubicBezTo>
                <a:cubicBezTo>
                  <a:pt x="3313" y="18175"/>
                  <a:pt x="3296" y="18209"/>
                  <a:pt x="3276" y="18233"/>
                </a:cubicBezTo>
                <a:cubicBezTo>
                  <a:pt x="3243" y="18282"/>
                  <a:pt x="3216" y="18359"/>
                  <a:pt x="3216" y="18411"/>
                </a:cubicBezTo>
                <a:cubicBezTo>
                  <a:pt x="3216" y="18432"/>
                  <a:pt x="3210" y="18458"/>
                  <a:pt x="3204" y="18483"/>
                </a:cubicBezTo>
                <a:cubicBezTo>
                  <a:pt x="3195" y="18525"/>
                  <a:pt x="3183" y="18564"/>
                  <a:pt x="3167" y="18586"/>
                </a:cubicBezTo>
                <a:cubicBezTo>
                  <a:pt x="3161" y="18593"/>
                  <a:pt x="3157" y="18605"/>
                  <a:pt x="3152" y="18615"/>
                </a:cubicBezTo>
                <a:cubicBezTo>
                  <a:pt x="3144" y="18631"/>
                  <a:pt x="3135" y="18647"/>
                  <a:pt x="3131" y="18664"/>
                </a:cubicBezTo>
                <a:cubicBezTo>
                  <a:pt x="3124" y="18690"/>
                  <a:pt x="3123" y="18715"/>
                  <a:pt x="3127" y="18733"/>
                </a:cubicBezTo>
                <a:cubicBezTo>
                  <a:pt x="3137" y="18768"/>
                  <a:pt x="3115" y="18881"/>
                  <a:pt x="3079" y="18987"/>
                </a:cubicBezTo>
                <a:cubicBezTo>
                  <a:pt x="3075" y="19004"/>
                  <a:pt x="3073" y="19020"/>
                  <a:pt x="3069" y="19037"/>
                </a:cubicBezTo>
                <a:cubicBezTo>
                  <a:pt x="3046" y="19132"/>
                  <a:pt x="3037" y="19189"/>
                  <a:pt x="3038" y="19231"/>
                </a:cubicBezTo>
                <a:cubicBezTo>
                  <a:pt x="3044" y="19245"/>
                  <a:pt x="3052" y="19259"/>
                  <a:pt x="3063" y="19277"/>
                </a:cubicBezTo>
                <a:cubicBezTo>
                  <a:pt x="3113" y="19361"/>
                  <a:pt x="3112" y="19370"/>
                  <a:pt x="3046" y="19436"/>
                </a:cubicBezTo>
                <a:lnTo>
                  <a:pt x="3029" y="19452"/>
                </a:lnTo>
                <a:cubicBezTo>
                  <a:pt x="2999" y="19486"/>
                  <a:pt x="2990" y="19504"/>
                  <a:pt x="3004" y="19535"/>
                </a:cubicBezTo>
                <a:lnTo>
                  <a:pt x="3055" y="19588"/>
                </a:lnTo>
                <a:cubicBezTo>
                  <a:pt x="3133" y="19670"/>
                  <a:pt x="3133" y="19674"/>
                  <a:pt x="3071" y="19718"/>
                </a:cubicBezTo>
                <a:cubicBezTo>
                  <a:pt x="3036" y="19743"/>
                  <a:pt x="2996" y="19763"/>
                  <a:pt x="2982" y="19763"/>
                </a:cubicBezTo>
                <a:cubicBezTo>
                  <a:pt x="2933" y="19763"/>
                  <a:pt x="2955" y="19839"/>
                  <a:pt x="3025" y="19913"/>
                </a:cubicBezTo>
                <a:lnTo>
                  <a:pt x="3058" y="19947"/>
                </a:lnTo>
                <a:lnTo>
                  <a:pt x="3070" y="19956"/>
                </a:lnTo>
                <a:lnTo>
                  <a:pt x="3067" y="19957"/>
                </a:lnTo>
                <a:lnTo>
                  <a:pt x="3095" y="19987"/>
                </a:lnTo>
                <a:lnTo>
                  <a:pt x="2990" y="20044"/>
                </a:lnTo>
                <a:cubicBezTo>
                  <a:pt x="2895" y="20096"/>
                  <a:pt x="2888" y="20112"/>
                  <a:pt x="2907" y="20214"/>
                </a:cubicBezTo>
                <a:cubicBezTo>
                  <a:pt x="2965" y="20534"/>
                  <a:pt x="2965" y="20602"/>
                  <a:pt x="2905" y="20667"/>
                </a:cubicBezTo>
                <a:cubicBezTo>
                  <a:pt x="2896" y="20677"/>
                  <a:pt x="2890" y="20684"/>
                  <a:pt x="2884" y="20692"/>
                </a:cubicBezTo>
                <a:cubicBezTo>
                  <a:pt x="2871" y="20715"/>
                  <a:pt x="2868" y="20732"/>
                  <a:pt x="2874" y="20747"/>
                </a:cubicBezTo>
                <a:cubicBezTo>
                  <a:pt x="2874" y="20747"/>
                  <a:pt x="2875" y="20747"/>
                  <a:pt x="2875" y="20747"/>
                </a:cubicBezTo>
                <a:cubicBezTo>
                  <a:pt x="2882" y="20754"/>
                  <a:pt x="2891" y="20763"/>
                  <a:pt x="2905" y="20774"/>
                </a:cubicBezTo>
                <a:cubicBezTo>
                  <a:pt x="2943" y="20801"/>
                  <a:pt x="2956" y="20837"/>
                  <a:pt x="2951" y="20895"/>
                </a:cubicBezTo>
                <a:cubicBezTo>
                  <a:pt x="2955" y="20922"/>
                  <a:pt x="2952" y="20948"/>
                  <a:pt x="2944" y="20971"/>
                </a:cubicBezTo>
                <a:cubicBezTo>
                  <a:pt x="2943" y="21016"/>
                  <a:pt x="2963" y="21019"/>
                  <a:pt x="3039" y="21019"/>
                </a:cubicBezTo>
                <a:cubicBezTo>
                  <a:pt x="3096" y="21019"/>
                  <a:pt x="3186" y="21041"/>
                  <a:pt x="3237" y="21067"/>
                </a:cubicBezTo>
                <a:cubicBezTo>
                  <a:pt x="3289" y="21094"/>
                  <a:pt x="3364" y="21116"/>
                  <a:pt x="3405" y="21116"/>
                </a:cubicBezTo>
                <a:cubicBezTo>
                  <a:pt x="3417" y="21116"/>
                  <a:pt x="3427" y="21119"/>
                  <a:pt x="3437" y="21122"/>
                </a:cubicBezTo>
                <a:cubicBezTo>
                  <a:pt x="3445" y="21124"/>
                  <a:pt x="3452" y="21128"/>
                  <a:pt x="3459" y="21132"/>
                </a:cubicBezTo>
                <a:cubicBezTo>
                  <a:pt x="3464" y="21135"/>
                  <a:pt x="3469" y="21137"/>
                  <a:pt x="3474" y="21141"/>
                </a:cubicBezTo>
                <a:cubicBezTo>
                  <a:pt x="3493" y="21158"/>
                  <a:pt x="3508" y="21183"/>
                  <a:pt x="3525" y="21223"/>
                </a:cubicBezTo>
                <a:cubicBezTo>
                  <a:pt x="3525" y="21224"/>
                  <a:pt x="3526" y="21224"/>
                  <a:pt x="3526" y="21225"/>
                </a:cubicBezTo>
                <a:cubicBezTo>
                  <a:pt x="3527" y="21227"/>
                  <a:pt x="3529" y="21229"/>
                  <a:pt x="3530" y="21232"/>
                </a:cubicBezTo>
                <a:cubicBezTo>
                  <a:pt x="3556" y="21289"/>
                  <a:pt x="3596" y="21342"/>
                  <a:pt x="3622" y="21352"/>
                </a:cubicBezTo>
                <a:cubicBezTo>
                  <a:pt x="3654" y="21365"/>
                  <a:pt x="3672" y="21413"/>
                  <a:pt x="3672" y="21485"/>
                </a:cubicBezTo>
                <a:lnTo>
                  <a:pt x="3672" y="21506"/>
                </a:lnTo>
                <a:lnTo>
                  <a:pt x="3672" y="21599"/>
                </a:lnTo>
                <a:lnTo>
                  <a:pt x="4229" y="21599"/>
                </a:lnTo>
                <a:cubicBezTo>
                  <a:pt x="10008" y="21599"/>
                  <a:pt x="10326" y="21597"/>
                  <a:pt x="10345" y="21551"/>
                </a:cubicBezTo>
                <a:cubicBezTo>
                  <a:pt x="10357" y="21525"/>
                  <a:pt x="10370" y="21290"/>
                  <a:pt x="10374" y="21029"/>
                </a:cubicBezTo>
                <a:cubicBezTo>
                  <a:pt x="10383" y="20523"/>
                  <a:pt x="10409" y="20411"/>
                  <a:pt x="10517" y="20396"/>
                </a:cubicBezTo>
                <a:cubicBezTo>
                  <a:pt x="10568" y="20388"/>
                  <a:pt x="10581" y="20361"/>
                  <a:pt x="10605" y="20204"/>
                </a:cubicBezTo>
                <a:cubicBezTo>
                  <a:pt x="10621" y="20103"/>
                  <a:pt x="10641" y="19945"/>
                  <a:pt x="10650" y="19855"/>
                </a:cubicBezTo>
                <a:cubicBezTo>
                  <a:pt x="10660" y="19764"/>
                  <a:pt x="10684" y="19610"/>
                  <a:pt x="10705" y="19512"/>
                </a:cubicBezTo>
                <a:cubicBezTo>
                  <a:pt x="10761" y="19248"/>
                  <a:pt x="10803" y="18982"/>
                  <a:pt x="10803" y="18882"/>
                </a:cubicBezTo>
                <a:cubicBezTo>
                  <a:pt x="10803" y="18834"/>
                  <a:pt x="10814" y="18772"/>
                  <a:pt x="10828" y="18746"/>
                </a:cubicBezTo>
                <a:cubicBezTo>
                  <a:pt x="10842" y="18721"/>
                  <a:pt x="10862" y="18527"/>
                  <a:pt x="10872" y="18316"/>
                </a:cubicBezTo>
                <a:cubicBezTo>
                  <a:pt x="10896" y="17789"/>
                  <a:pt x="10906" y="17655"/>
                  <a:pt x="10940" y="17406"/>
                </a:cubicBezTo>
                <a:cubicBezTo>
                  <a:pt x="10956" y="17288"/>
                  <a:pt x="10975" y="17049"/>
                  <a:pt x="10982" y="16875"/>
                </a:cubicBezTo>
                <a:cubicBezTo>
                  <a:pt x="10990" y="16701"/>
                  <a:pt x="11004" y="16503"/>
                  <a:pt x="11012" y="16435"/>
                </a:cubicBezTo>
                <a:cubicBezTo>
                  <a:pt x="11029" y="16297"/>
                  <a:pt x="11053" y="15764"/>
                  <a:pt x="11068" y="15200"/>
                </a:cubicBezTo>
                <a:cubicBezTo>
                  <a:pt x="11081" y="14660"/>
                  <a:pt x="11107" y="14152"/>
                  <a:pt x="11123" y="14127"/>
                </a:cubicBezTo>
                <a:cubicBezTo>
                  <a:pt x="11131" y="14115"/>
                  <a:pt x="11144" y="13910"/>
                  <a:pt x="11152" y="13671"/>
                </a:cubicBezTo>
                <a:cubicBezTo>
                  <a:pt x="11160" y="13432"/>
                  <a:pt x="11178" y="13192"/>
                  <a:pt x="11191" y="13139"/>
                </a:cubicBezTo>
                <a:cubicBezTo>
                  <a:pt x="11204" y="13086"/>
                  <a:pt x="11215" y="12959"/>
                  <a:pt x="11217" y="12855"/>
                </a:cubicBezTo>
                <a:cubicBezTo>
                  <a:pt x="11218" y="12752"/>
                  <a:pt x="11226" y="12658"/>
                  <a:pt x="11233" y="12646"/>
                </a:cubicBezTo>
                <a:cubicBezTo>
                  <a:pt x="11240" y="12634"/>
                  <a:pt x="11260" y="12450"/>
                  <a:pt x="11276" y="12235"/>
                </a:cubicBezTo>
                <a:cubicBezTo>
                  <a:pt x="11293" y="12021"/>
                  <a:pt x="11320" y="11811"/>
                  <a:pt x="11337" y="11771"/>
                </a:cubicBezTo>
                <a:cubicBezTo>
                  <a:pt x="11354" y="11730"/>
                  <a:pt x="11375" y="11636"/>
                  <a:pt x="11384" y="11560"/>
                </a:cubicBezTo>
                <a:cubicBezTo>
                  <a:pt x="11393" y="11485"/>
                  <a:pt x="11413" y="11426"/>
                  <a:pt x="11428" y="11430"/>
                </a:cubicBezTo>
                <a:cubicBezTo>
                  <a:pt x="11445" y="11434"/>
                  <a:pt x="11457" y="11642"/>
                  <a:pt x="11458" y="11979"/>
                </a:cubicBezTo>
                <a:cubicBezTo>
                  <a:pt x="11462" y="12858"/>
                  <a:pt x="11567" y="13417"/>
                  <a:pt x="11851" y="14073"/>
                </a:cubicBezTo>
                <a:cubicBezTo>
                  <a:pt x="11920" y="14232"/>
                  <a:pt x="12026" y="14480"/>
                  <a:pt x="12088" y="14623"/>
                </a:cubicBezTo>
                <a:cubicBezTo>
                  <a:pt x="12217" y="14924"/>
                  <a:pt x="12471" y="15441"/>
                  <a:pt x="12561" y="15589"/>
                </a:cubicBezTo>
                <a:cubicBezTo>
                  <a:pt x="12595" y="15645"/>
                  <a:pt x="12678" y="15760"/>
                  <a:pt x="12746" y="15845"/>
                </a:cubicBezTo>
                <a:cubicBezTo>
                  <a:pt x="12844" y="15968"/>
                  <a:pt x="12864" y="16010"/>
                  <a:pt x="12841" y="16046"/>
                </a:cubicBezTo>
                <a:cubicBezTo>
                  <a:pt x="12825" y="16071"/>
                  <a:pt x="12787" y="16095"/>
                  <a:pt x="12755" y="16100"/>
                </a:cubicBezTo>
                <a:cubicBezTo>
                  <a:pt x="12659" y="16114"/>
                  <a:pt x="12652" y="16263"/>
                  <a:pt x="12736" y="16566"/>
                </a:cubicBezTo>
                <a:cubicBezTo>
                  <a:pt x="12828" y="16899"/>
                  <a:pt x="12937" y="17190"/>
                  <a:pt x="13094" y="17519"/>
                </a:cubicBezTo>
                <a:cubicBezTo>
                  <a:pt x="13161" y="17658"/>
                  <a:pt x="13244" y="17852"/>
                  <a:pt x="13277" y="17949"/>
                </a:cubicBezTo>
                <a:cubicBezTo>
                  <a:pt x="13360" y="18196"/>
                  <a:pt x="13513" y="18483"/>
                  <a:pt x="13639" y="18630"/>
                </a:cubicBezTo>
                <a:cubicBezTo>
                  <a:pt x="13828" y="18853"/>
                  <a:pt x="13836" y="18984"/>
                  <a:pt x="13658" y="18933"/>
                </a:cubicBezTo>
                <a:cubicBezTo>
                  <a:pt x="13554" y="18904"/>
                  <a:pt x="13526" y="18919"/>
                  <a:pt x="13526" y="19004"/>
                </a:cubicBezTo>
                <a:cubicBezTo>
                  <a:pt x="13526" y="19040"/>
                  <a:pt x="13511" y="19101"/>
                  <a:pt x="13494" y="19139"/>
                </a:cubicBezTo>
                <a:cubicBezTo>
                  <a:pt x="13465" y="19201"/>
                  <a:pt x="13470" y="19217"/>
                  <a:pt x="13535" y="19277"/>
                </a:cubicBezTo>
                <a:cubicBezTo>
                  <a:pt x="13645" y="19376"/>
                  <a:pt x="13627" y="19555"/>
                  <a:pt x="13514" y="19493"/>
                </a:cubicBezTo>
                <a:cubicBezTo>
                  <a:pt x="13456" y="19461"/>
                  <a:pt x="13299" y="19239"/>
                  <a:pt x="13316" y="19213"/>
                </a:cubicBezTo>
                <a:cubicBezTo>
                  <a:pt x="13324" y="19200"/>
                  <a:pt x="13304" y="19166"/>
                  <a:pt x="13272" y="19138"/>
                </a:cubicBezTo>
                <a:cubicBezTo>
                  <a:pt x="13241" y="19109"/>
                  <a:pt x="13197" y="19052"/>
                  <a:pt x="13175" y="19011"/>
                </a:cubicBezTo>
                <a:cubicBezTo>
                  <a:pt x="13129" y="18922"/>
                  <a:pt x="13100" y="18917"/>
                  <a:pt x="13032" y="18985"/>
                </a:cubicBezTo>
                <a:cubicBezTo>
                  <a:pt x="12845" y="19169"/>
                  <a:pt x="12737" y="19420"/>
                  <a:pt x="12638" y="19903"/>
                </a:cubicBezTo>
                <a:cubicBezTo>
                  <a:pt x="12614" y="20021"/>
                  <a:pt x="12580" y="20088"/>
                  <a:pt x="12506" y="20164"/>
                </a:cubicBezTo>
                <a:cubicBezTo>
                  <a:pt x="12451" y="20221"/>
                  <a:pt x="12389" y="20309"/>
                  <a:pt x="12367" y="20360"/>
                </a:cubicBezTo>
                <a:cubicBezTo>
                  <a:pt x="12318" y="20475"/>
                  <a:pt x="12319" y="20735"/>
                  <a:pt x="12371" y="20968"/>
                </a:cubicBezTo>
                <a:cubicBezTo>
                  <a:pt x="12392" y="21066"/>
                  <a:pt x="12423" y="21202"/>
                  <a:pt x="12439" y="21270"/>
                </a:cubicBezTo>
                <a:cubicBezTo>
                  <a:pt x="12454" y="21338"/>
                  <a:pt x="12474" y="21440"/>
                  <a:pt x="12483" y="21496"/>
                </a:cubicBezTo>
                <a:lnTo>
                  <a:pt x="12500" y="21597"/>
                </a:lnTo>
                <a:cubicBezTo>
                  <a:pt x="16233" y="21595"/>
                  <a:pt x="19343" y="21591"/>
                  <a:pt x="20726" y="21584"/>
                </a:cubicBezTo>
                <a:lnTo>
                  <a:pt x="20716" y="21405"/>
                </a:lnTo>
                <a:cubicBezTo>
                  <a:pt x="20707" y="21248"/>
                  <a:pt x="20711" y="21200"/>
                  <a:pt x="20736" y="21148"/>
                </a:cubicBezTo>
                <a:cubicBezTo>
                  <a:pt x="20758" y="21101"/>
                  <a:pt x="20767" y="21020"/>
                  <a:pt x="20771" y="20843"/>
                </a:cubicBezTo>
                <a:lnTo>
                  <a:pt x="20775" y="20603"/>
                </a:lnTo>
                <a:lnTo>
                  <a:pt x="20714" y="20530"/>
                </a:lnTo>
                <a:cubicBezTo>
                  <a:pt x="20641" y="20443"/>
                  <a:pt x="20632" y="20349"/>
                  <a:pt x="20693" y="20317"/>
                </a:cubicBezTo>
                <a:cubicBezTo>
                  <a:pt x="20715" y="20305"/>
                  <a:pt x="20750" y="20300"/>
                  <a:pt x="20770" y="20305"/>
                </a:cubicBezTo>
                <a:cubicBezTo>
                  <a:pt x="20865" y="20329"/>
                  <a:pt x="21185" y="20192"/>
                  <a:pt x="21253" y="20097"/>
                </a:cubicBezTo>
                <a:cubicBezTo>
                  <a:pt x="21291" y="20044"/>
                  <a:pt x="21364" y="19861"/>
                  <a:pt x="21381" y="19775"/>
                </a:cubicBezTo>
                <a:cubicBezTo>
                  <a:pt x="21387" y="19747"/>
                  <a:pt x="21403" y="19715"/>
                  <a:pt x="21417" y="19703"/>
                </a:cubicBezTo>
                <a:cubicBezTo>
                  <a:pt x="21424" y="19697"/>
                  <a:pt x="21429" y="19697"/>
                  <a:pt x="21435" y="19696"/>
                </a:cubicBezTo>
                <a:cubicBezTo>
                  <a:pt x="21491" y="19574"/>
                  <a:pt x="21577" y="18908"/>
                  <a:pt x="21573" y="18592"/>
                </a:cubicBezTo>
                <a:cubicBezTo>
                  <a:pt x="21568" y="18222"/>
                  <a:pt x="21562" y="18160"/>
                  <a:pt x="21528" y="18120"/>
                </a:cubicBezTo>
                <a:cubicBezTo>
                  <a:pt x="21509" y="18097"/>
                  <a:pt x="21479" y="18018"/>
                  <a:pt x="21460" y="17946"/>
                </a:cubicBezTo>
                <a:cubicBezTo>
                  <a:pt x="21429" y="17823"/>
                  <a:pt x="21304" y="17615"/>
                  <a:pt x="21194" y="17502"/>
                </a:cubicBezTo>
                <a:cubicBezTo>
                  <a:pt x="21167" y="17474"/>
                  <a:pt x="21144" y="17437"/>
                  <a:pt x="21144" y="17421"/>
                </a:cubicBezTo>
                <a:cubicBezTo>
                  <a:pt x="21144" y="17405"/>
                  <a:pt x="21128" y="17396"/>
                  <a:pt x="21109" y="17400"/>
                </a:cubicBezTo>
                <a:cubicBezTo>
                  <a:pt x="21065" y="17409"/>
                  <a:pt x="20948" y="17311"/>
                  <a:pt x="20948" y="17265"/>
                </a:cubicBezTo>
                <a:cubicBezTo>
                  <a:pt x="20948" y="17217"/>
                  <a:pt x="20863" y="17142"/>
                  <a:pt x="20831" y="17161"/>
                </a:cubicBezTo>
                <a:cubicBezTo>
                  <a:pt x="20816" y="17170"/>
                  <a:pt x="20784" y="17170"/>
                  <a:pt x="20760" y="17161"/>
                </a:cubicBezTo>
                <a:cubicBezTo>
                  <a:pt x="20728" y="17149"/>
                  <a:pt x="20755" y="17112"/>
                  <a:pt x="20865" y="17011"/>
                </a:cubicBezTo>
                <a:cubicBezTo>
                  <a:pt x="21004" y="16885"/>
                  <a:pt x="21013" y="16868"/>
                  <a:pt x="21025" y="16718"/>
                </a:cubicBezTo>
                <a:cubicBezTo>
                  <a:pt x="21030" y="16655"/>
                  <a:pt x="21028" y="16588"/>
                  <a:pt x="21021" y="16520"/>
                </a:cubicBezTo>
                <a:cubicBezTo>
                  <a:pt x="20992" y="16432"/>
                  <a:pt x="20961" y="16333"/>
                  <a:pt x="20937" y="16239"/>
                </a:cubicBezTo>
                <a:cubicBezTo>
                  <a:pt x="20912" y="16145"/>
                  <a:pt x="20890" y="16076"/>
                  <a:pt x="20857" y="16012"/>
                </a:cubicBezTo>
                <a:cubicBezTo>
                  <a:pt x="20816" y="15946"/>
                  <a:pt x="20764" y="15877"/>
                  <a:pt x="20706" y="15815"/>
                </a:cubicBezTo>
                <a:cubicBezTo>
                  <a:pt x="20669" y="15778"/>
                  <a:pt x="20627" y="15738"/>
                  <a:pt x="20574" y="15691"/>
                </a:cubicBezTo>
                <a:cubicBezTo>
                  <a:pt x="20573" y="15690"/>
                  <a:pt x="20572" y="15689"/>
                  <a:pt x="20571" y="15689"/>
                </a:cubicBezTo>
                <a:cubicBezTo>
                  <a:pt x="20569" y="15686"/>
                  <a:pt x="20563" y="15683"/>
                  <a:pt x="20561" y="15681"/>
                </a:cubicBezTo>
                <a:cubicBezTo>
                  <a:pt x="20561" y="15681"/>
                  <a:pt x="20561" y="15680"/>
                  <a:pt x="20560" y="15680"/>
                </a:cubicBezTo>
                <a:cubicBezTo>
                  <a:pt x="20526" y="15656"/>
                  <a:pt x="20497" y="15640"/>
                  <a:pt x="20477" y="15640"/>
                </a:cubicBezTo>
                <a:cubicBezTo>
                  <a:pt x="20449" y="15639"/>
                  <a:pt x="20402" y="15621"/>
                  <a:pt x="20372" y="15599"/>
                </a:cubicBezTo>
                <a:cubicBezTo>
                  <a:pt x="20342" y="15576"/>
                  <a:pt x="20287" y="15557"/>
                  <a:pt x="20251" y="15557"/>
                </a:cubicBezTo>
                <a:cubicBezTo>
                  <a:pt x="20214" y="15557"/>
                  <a:pt x="20177" y="15536"/>
                  <a:pt x="20167" y="15508"/>
                </a:cubicBezTo>
                <a:cubicBezTo>
                  <a:pt x="20157" y="15482"/>
                  <a:pt x="20132" y="15450"/>
                  <a:pt x="20111" y="15438"/>
                </a:cubicBezTo>
                <a:cubicBezTo>
                  <a:pt x="20091" y="15426"/>
                  <a:pt x="20074" y="15397"/>
                  <a:pt x="20074" y="15376"/>
                </a:cubicBezTo>
                <a:cubicBezTo>
                  <a:pt x="20074" y="15352"/>
                  <a:pt x="20057" y="15343"/>
                  <a:pt x="20033" y="15352"/>
                </a:cubicBezTo>
                <a:cubicBezTo>
                  <a:pt x="20009" y="15361"/>
                  <a:pt x="19962" y="15335"/>
                  <a:pt x="19921" y="15292"/>
                </a:cubicBezTo>
                <a:cubicBezTo>
                  <a:pt x="19866" y="15233"/>
                  <a:pt x="19835" y="15221"/>
                  <a:pt x="19777" y="15235"/>
                </a:cubicBezTo>
                <a:cubicBezTo>
                  <a:pt x="19637" y="15270"/>
                  <a:pt x="19623" y="15228"/>
                  <a:pt x="19623" y="14764"/>
                </a:cubicBezTo>
                <a:cubicBezTo>
                  <a:pt x="19623" y="14322"/>
                  <a:pt x="19587" y="14129"/>
                  <a:pt x="19517" y="14198"/>
                </a:cubicBezTo>
                <a:cubicBezTo>
                  <a:pt x="19475" y="14240"/>
                  <a:pt x="19465" y="14207"/>
                  <a:pt x="19443" y="13973"/>
                </a:cubicBezTo>
                <a:cubicBezTo>
                  <a:pt x="19433" y="13867"/>
                  <a:pt x="19407" y="13773"/>
                  <a:pt x="19380" y="13743"/>
                </a:cubicBezTo>
                <a:cubicBezTo>
                  <a:pt x="19347" y="13707"/>
                  <a:pt x="19338" y="13662"/>
                  <a:pt x="19349" y="13581"/>
                </a:cubicBezTo>
                <a:cubicBezTo>
                  <a:pt x="19351" y="13565"/>
                  <a:pt x="19349" y="13560"/>
                  <a:pt x="19350" y="13548"/>
                </a:cubicBezTo>
                <a:cubicBezTo>
                  <a:pt x="19199" y="13338"/>
                  <a:pt x="18966" y="13092"/>
                  <a:pt x="18590" y="12712"/>
                </a:cubicBezTo>
                <a:cubicBezTo>
                  <a:pt x="18399" y="12520"/>
                  <a:pt x="18232" y="12342"/>
                  <a:pt x="18080" y="12175"/>
                </a:cubicBezTo>
                <a:cubicBezTo>
                  <a:pt x="18028" y="12136"/>
                  <a:pt x="17980" y="12105"/>
                  <a:pt x="17968" y="12105"/>
                </a:cubicBezTo>
                <a:cubicBezTo>
                  <a:pt x="17926" y="12105"/>
                  <a:pt x="17800" y="11956"/>
                  <a:pt x="17779" y="11883"/>
                </a:cubicBezTo>
                <a:cubicBezTo>
                  <a:pt x="17771" y="11853"/>
                  <a:pt x="17762" y="11830"/>
                  <a:pt x="17754" y="11804"/>
                </a:cubicBezTo>
                <a:cubicBezTo>
                  <a:pt x="17517" y="11520"/>
                  <a:pt x="17371" y="11306"/>
                  <a:pt x="17344" y="11200"/>
                </a:cubicBezTo>
                <a:cubicBezTo>
                  <a:pt x="17296" y="11151"/>
                  <a:pt x="17258" y="11106"/>
                  <a:pt x="17258" y="11097"/>
                </a:cubicBezTo>
                <a:cubicBezTo>
                  <a:pt x="17258" y="11085"/>
                  <a:pt x="17235" y="11050"/>
                  <a:pt x="17208" y="11018"/>
                </a:cubicBezTo>
                <a:cubicBezTo>
                  <a:pt x="17124" y="10922"/>
                  <a:pt x="16775" y="10589"/>
                  <a:pt x="16747" y="10578"/>
                </a:cubicBezTo>
                <a:cubicBezTo>
                  <a:pt x="16732" y="10573"/>
                  <a:pt x="16654" y="10506"/>
                  <a:pt x="16573" y="10429"/>
                </a:cubicBezTo>
                <a:cubicBezTo>
                  <a:pt x="16492" y="10352"/>
                  <a:pt x="16382" y="10260"/>
                  <a:pt x="16328" y="10225"/>
                </a:cubicBezTo>
                <a:cubicBezTo>
                  <a:pt x="16274" y="10190"/>
                  <a:pt x="16192" y="10124"/>
                  <a:pt x="16146" y="10076"/>
                </a:cubicBezTo>
                <a:cubicBezTo>
                  <a:pt x="16101" y="10028"/>
                  <a:pt x="16047" y="9988"/>
                  <a:pt x="16027" y="9988"/>
                </a:cubicBezTo>
                <a:cubicBezTo>
                  <a:pt x="16007" y="9988"/>
                  <a:pt x="15972" y="9959"/>
                  <a:pt x="15947" y="9922"/>
                </a:cubicBezTo>
                <a:cubicBezTo>
                  <a:pt x="15923" y="9885"/>
                  <a:pt x="15835" y="9827"/>
                  <a:pt x="15752" y="9794"/>
                </a:cubicBezTo>
                <a:cubicBezTo>
                  <a:pt x="15588" y="9728"/>
                  <a:pt x="15459" y="9617"/>
                  <a:pt x="15509" y="9586"/>
                </a:cubicBezTo>
                <a:cubicBezTo>
                  <a:pt x="15526" y="9576"/>
                  <a:pt x="15571" y="9592"/>
                  <a:pt x="15610" y="9622"/>
                </a:cubicBezTo>
                <a:cubicBezTo>
                  <a:pt x="15635" y="9642"/>
                  <a:pt x="15664" y="9652"/>
                  <a:pt x="15692" y="9657"/>
                </a:cubicBezTo>
                <a:cubicBezTo>
                  <a:pt x="15694" y="9656"/>
                  <a:pt x="15693" y="9655"/>
                  <a:pt x="15695" y="9654"/>
                </a:cubicBezTo>
                <a:cubicBezTo>
                  <a:pt x="15698" y="9653"/>
                  <a:pt x="15698" y="9653"/>
                  <a:pt x="15701" y="9652"/>
                </a:cubicBezTo>
                <a:cubicBezTo>
                  <a:pt x="15681" y="9650"/>
                  <a:pt x="15654" y="9636"/>
                  <a:pt x="15611" y="9606"/>
                </a:cubicBezTo>
                <a:cubicBezTo>
                  <a:pt x="15556" y="9567"/>
                  <a:pt x="15545" y="9551"/>
                  <a:pt x="15561" y="9532"/>
                </a:cubicBezTo>
                <a:cubicBezTo>
                  <a:pt x="15568" y="9524"/>
                  <a:pt x="15575" y="9520"/>
                  <a:pt x="15583" y="9516"/>
                </a:cubicBezTo>
                <a:cubicBezTo>
                  <a:pt x="15573" y="9511"/>
                  <a:pt x="15563" y="9506"/>
                  <a:pt x="15555" y="9500"/>
                </a:cubicBezTo>
                <a:cubicBezTo>
                  <a:pt x="15525" y="9478"/>
                  <a:pt x="15470" y="9460"/>
                  <a:pt x="15434" y="9460"/>
                </a:cubicBezTo>
                <a:cubicBezTo>
                  <a:pt x="15298" y="9460"/>
                  <a:pt x="15063" y="9302"/>
                  <a:pt x="15102" y="9238"/>
                </a:cubicBezTo>
                <a:cubicBezTo>
                  <a:pt x="15135" y="9185"/>
                  <a:pt x="15226" y="9208"/>
                  <a:pt x="15324" y="9293"/>
                </a:cubicBezTo>
                <a:cubicBezTo>
                  <a:pt x="15377" y="9339"/>
                  <a:pt x="15444" y="9376"/>
                  <a:pt x="15473" y="9376"/>
                </a:cubicBezTo>
                <a:cubicBezTo>
                  <a:pt x="15516" y="9376"/>
                  <a:pt x="15513" y="9370"/>
                  <a:pt x="15457" y="9341"/>
                </a:cubicBezTo>
                <a:cubicBezTo>
                  <a:pt x="15360" y="9293"/>
                  <a:pt x="15354" y="9243"/>
                  <a:pt x="15438" y="9205"/>
                </a:cubicBezTo>
                <a:cubicBezTo>
                  <a:pt x="15498" y="9178"/>
                  <a:pt x="15520" y="9181"/>
                  <a:pt x="15567" y="9223"/>
                </a:cubicBezTo>
                <a:cubicBezTo>
                  <a:pt x="15618" y="9268"/>
                  <a:pt x="15656" y="9270"/>
                  <a:pt x="15791" y="9235"/>
                </a:cubicBezTo>
                <a:cubicBezTo>
                  <a:pt x="15866" y="9215"/>
                  <a:pt x="15858" y="9318"/>
                  <a:pt x="15784" y="9346"/>
                </a:cubicBezTo>
                <a:cubicBezTo>
                  <a:pt x="15670" y="9389"/>
                  <a:pt x="15667" y="9431"/>
                  <a:pt x="15778" y="9413"/>
                </a:cubicBezTo>
                <a:cubicBezTo>
                  <a:pt x="15892" y="9395"/>
                  <a:pt x="15938" y="9455"/>
                  <a:pt x="15873" y="9537"/>
                </a:cubicBezTo>
                <a:cubicBezTo>
                  <a:pt x="15857" y="9556"/>
                  <a:pt x="15852" y="9565"/>
                  <a:pt x="15852" y="9568"/>
                </a:cubicBezTo>
                <a:cubicBezTo>
                  <a:pt x="15852" y="9568"/>
                  <a:pt x="15853" y="9568"/>
                  <a:pt x="15853" y="9569"/>
                </a:cubicBezTo>
                <a:cubicBezTo>
                  <a:pt x="15857" y="9568"/>
                  <a:pt x="15865" y="9562"/>
                  <a:pt x="15886" y="9546"/>
                </a:cubicBezTo>
                <a:cubicBezTo>
                  <a:pt x="15921" y="9519"/>
                  <a:pt x="15945" y="9516"/>
                  <a:pt x="15965" y="9536"/>
                </a:cubicBezTo>
                <a:cubicBezTo>
                  <a:pt x="16006" y="9577"/>
                  <a:pt x="16103" y="9546"/>
                  <a:pt x="16104" y="9491"/>
                </a:cubicBezTo>
                <a:cubicBezTo>
                  <a:pt x="16104" y="9466"/>
                  <a:pt x="16124" y="9422"/>
                  <a:pt x="16146" y="9392"/>
                </a:cubicBezTo>
                <a:cubicBezTo>
                  <a:pt x="16169" y="9362"/>
                  <a:pt x="16187" y="9292"/>
                  <a:pt x="16187" y="9235"/>
                </a:cubicBezTo>
                <a:cubicBezTo>
                  <a:pt x="16187" y="9206"/>
                  <a:pt x="16190" y="9182"/>
                  <a:pt x="16195" y="9162"/>
                </a:cubicBezTo>
                <a:cubicBezTo>
                  <a:pt x="16199" y="9148"/>
                  <a:pt x="16205" y="9137"/>
                  <a:pt x="16212" y="9126"/>
                </a:cubicBezTo>
                <a:cubicBezTo>
                  <a:pt x="16215" y="9121"/>
                  <a:pt x="16216" y="9115"/>
                  <a:pt x="16220" y="9111"/>
                </a:cubicBezTo>
                <a:cubicBezTo>
                  <a:pt x="16239" y="9087"/>
                  <a:pt x="16268" y="9077"/>
                  <a:pt x="16307" y="9074"/>
                </a:cubicBezTo>
                <a:cubicBezTo>
                  <a:pt x="16319" y="9071"/>
                  <a:pt x="16328" y="9068"/>
                  <a:pt x="16342" y="9066"/>
                </a:cubicBezTo>
                <a:cubicBezTo>
                  <a:pt x="16369" y="9063"/>
                  <a:pt x="16388" y="9056"/>
                  <a:pt x="16402" y="9048"/>
                </a:cubicBezTo>
                <a:cubicBezTo>
                  <a:pt x="16409" y="9042"/>
                  <a:pt x="16419" y="9037"/>
                  <a:pt x="16421" y="9031"/>
                </a:cubicBezTo>
                <a:cubicBezTo>
                  <a:pt x="16425" y="9022"/>
                  <a:pt x="16425" y="9017"/>
                  <a:pt x="16426" y="9010"/>
                </a:cubicBezTo>
                <a:cubicBezTo>
                  <a:pt x="16420" y="8989"/>
                  <a:pt x="16390" y="8969"/>
                  <a:pt x="16335" y="8964"/>
                </a:cubicBezTo>
                <a:cubicBezTo>
                  <a:pt x="16328" y="8963"/>
                  <a:pt x="16323" y="8960"/>
                  <a:pt x="16316" y="8959"/>
                </a:cubicBezTo>
                <a:cubicBezTo>
                  <a:pt x="16260" y="8957"/>
                  <a:pt x="16233" y="8939"/>
                  <a:pt x="16231" y="8918"/>
                </a:cubicBezTo>
                <a:cubicBezTo>
                  <a:pt x="16220" y="8909"/>
                  <a:pt x="16207" y="8902"/>
                  <a:pt x="16199" y="8890"/>
                </a:cubicBezTo>
                <a:cubicBezTo>
                  <a:pt x="16160" y="8830"/>
                  <a:pt x="16160" y="8816"/>
                  <a:pt x="16199" y="8741"/>
                </a:cubicBezTo>
                <a:cubicBezTo>
                  <a:pt x="16207" y="8726"/>
                  <a:pt x="16215" y="8715"/>
                  <a:pt x="16224" y="8702"/>
                </a:cubicBezTo>
                <a:cubicBezTo>
                  <a:pt x="16236" y="8685"/>
                  <a:pt x="16246" y="8674"/>
                  <a:pt x="16256" y="8664"/>
                </a:cubicBezTo>
                <a:cubicBezTo>
                  <a:pt x="16265" y="8658"/>
                  <a:pt x="16270" y="8653"/>
                  <a:pt x="16275" y="8647"/>
                </a:cubicBezTo>
                <a:cubicBezTo>
                  <a:pt x="16275" y="8647"/>
                  <a:pt x="16276" y="8646"/>
                  <a:pt x="16276" y="8646"/>
                </a:cubicBezTo>
                <a:cubicBezTo>
                  <a:pt x="16287" y="8635"/>
                  <a:pt x="16291" y="8620"/>
                  <a:pt x="16290" y="8602"/>
                </a:cubicBezTo>
                <a:cubicBezTo>
                  <a:pt x="16287" y="8584"/>
                  <a:pt x="16284" y="8564"/>
                  <a:pt x="16273" y="8531"/>
                </a:cubicBezTo>
                <a:cubicBezTo>
                  <a:pt x="16273" y="8529"/>
                  <a:pt x="16272" y="8529"/>
                  <a:pt x="16272" y="8527"/>
                </a:cubicBezTo>
                <a:cubicBezTo>
                  <a:pt x="16267" y="8513"/>
                  <a:pt x="16265" y="8500"/>
                  <a:pt x="16262" y="8486"/>
                </a:cubicBezTo>
                <a:cubicBezTo>
                  <a:pt x="16259" y="8470"/>
                  <a:pt x="16254" y="8455"/>
                  <a:pt x="16252" y="8440"/>
                </a:cubicBezTo>
                <a:cubicBezTo>
                  <a:pt x="16249" y="8412"/>
                  <a:pt x="16248" y="8387"/>
                  <a:pt x="16252" y="8372"/>
                </a:cubicBezTo>
                <a:cubicBezTo>
                  <a:pt x="16261" y="8339"/>
                  <a:pt x="16252" y="8323"/>
                  <a:pt x="16233" y="8322"/>
                </a:cubicBezTo>
                <a:cubicBezTo>
                  <a:pt x="16216" y="8324"/>
                  <a:pt x="16186" y="8342"/>
                  <a:pt x="16151" y="8370"/>
                </a:cubicBezTo>
                <a:cubicBezTo>
                  <a:pt x="16149" y="8372"/>
                  <a:pt x="16147" y="8372"/>
                  <a:pt x="16145" y="8375"/>
                </a:cubicBezTo>
                <a:cubicBezTo>
                  <a:pt x="16144" y="8376"/>
                  <a:pt x="16140" y="8377"/>
                  <a:pt x="16139" y="8378"/>
                </a:cubicBezTo>
                <a:cubicBezTo>
                  <a:pt x="16133" y="8382"/>
                  <a:pt x="16130" y="8384"/>
                  <a:pt x="16124" y="8389"/>
                </a:cubicBezTo>
                <a:cubicBezTo>
                  <a:pt x="16075" y="8430"/>
                  <a:pt x="16039" y="8447"/>
                  <a:pt x="16013" y="8445"/>
                </a:cubicBezTo>
                <a:cubicBezTo>
                  <a:pt x="15895" y="8494"/>
                  <a:pt x="15734" y="8541"/>
                  <a:pt x="15651" y="8541"/>
                </a:cubicBezTo>
                <a:cubicBezTo>
                  <a:pt x="15557" y="8541"/>
                  <a:pt x="15513" y="8492"/>
                  <a:pt x="15587" y="8470"/>
                </a:cubicBezTo>
                <a:cubicBezTo>
                  <a:pt x="15609" y="8463"/>
                  <a:pt x="15664" y="8439"/>
                  <a:pt x="15715" y="8416"/>
                </a:cubicBezTo>
                <a:cubicBezTo>
                  <a:pt x="15722" y="8394"/>
                  <a:pt x="15737" y="8368"/>
                  <a:pt x="15762" y="8338"/>
                </a:cubicBezTo>
                <a:cubicBezTo>
                  <a:pt x="15801" y="8293"/>
                  <a:pt x="15832" y="8243"/>
                  <a:pt x="15832" y="8228"/>
                </a:cubicBezTo>
                <a:cubicBezTo>
                  <a:pt x="15832" y="8186"/>
                  <a:pt x="15976" y="7921"/>
                  <a:pt x="15999" y="7921"/>
                </a:cubicBezTo>
                <a:cubicBezTo>
                  <a:pt x="16010" y="7921"/>
                  <a:pt x="16064" y="7890"/>
                  <a:pt x="16119" y="7853"/>
                </a:cubicBezTo>
                <a:cubicBezTo>
                  <a:pt x="16197" y="7801"/>
                  <a:pt x="16244" y="7800"/>
                  <a:pt x="16241" y="7832"/>
                </a:cubicBezTo>
                <a:cubicBezTo>
                  <a:pt x="16277" y="7811"/>
                  <a:pt x="16311" y="7794"/>
                  <a:pt x="16341" y="7783"/>
                </a:cubicBezTo>
                <a:cubicBezTo>
                  <a:pt x="16327" y="7768"/>
                  <a:pt x="16338" y="7759"/>
                  <a:pt x="16378" y="7738"/>
                </a:cubicBezTo>
                <a:cubicBezTo>
                  <a:pt x="16411" y="7720"/>
                  <a:pt x="16448" y="7708"/>
                  <a:pt x="16461" y="7711"/>
                </a:cubicBezTo>
                <a:cubicBezTo>
                  <a:pt x="16467" y="7713"/>
                  <a:pt x="16482" y="7708"/>
                  <a:pt x="16501" y="7700"/>
                </a:cubicBezTo>
                <a:cubicBezTo>
                  <a:pt x="16501" y="7700"/>
                  <a:pt x="16501" y="7700"/>
                  <a:pt x="16502" y="7700"/>
                </a:cubicBezTo>
                <a:cubicBezTo>
                  <a:pt x="16528" y="7680"/>
                  <a:pt x="16555" y="7664"/>
                  <a:pt x="16576" y="7658"/>
                </a:cubicBezTo>
                <a:cubicBezTo>
                  <a:pt x="16642" y="7617"/>
                  <a:pt x="16702" y="7609"/>
                  <a:pt x="16917" y="7614"/>
                </a:cubicBezTo>
                <a:cubicBezTo>
                  <a:pt x="17074" y="7617"/>
                  <a:pt x="17199" y="7608"/>
                  <a:pt x="17220" y="7590"/>
                </a:cubicBezTo>
                <a:cubicBezTo>
                  <a:pt x="17238" y="7576"/>
                  <a:pt x="17270" y="7572"/>
                  <a:pt x="17294" y="7578"/>
                </a:cubicBezTo>
                <a:cubicBezTo>
                  <a:pt x="17399" y="7509"/>
                  <a:pt x="17460" y="7394"/>
                  <a:pt x="17486" y="7236"/>
                </a:cubicBezTo>
                <a:cubicBezTo>
                  <a:pt x="17486" y="7227"/>
                  <a:pt x="17488" y="7219"/>
                  <a:pt x="17488" y="7210"/>
                </a:cubicBezTo>
                <a:cubicBezTo>
                  <a:pt x="17488" y="7166"/>
                  <a:pt x="17496" y="7120"/>
                  <a:pt x="17506" y="7077"/>
                </a:cubicBezTo>
                <a:cubicBezTo>
                  <a:pt x="17509" y="7055"/>
                  <a:pt x="17512" y="7013"/>
                  <a:pt x="17513" y="7010"/>
                </a:cubicBezTo>
                <a:cubicBezTo>
                  <a:pt x="17516" y="7002"/>
                  <a:pt x="17516" y="6985"/>
                  <a:pt x="17513" y="6972"/>
                </a:cubicBezTo>
                <a:cubicBezTo>
                  <a:pt x="17506" y="6930"/>
                  <a:pt x="17570" y="6875"/>
                  <a:pt x="17610" y="6883"/>
                </a:cubicBezTo>
                <a:cubicBezTo>
                  <a:pt x="17658" y="6832"/>
                  <a:pt x="17691" y="6746"/>
                  <a:pt x="17684" y="6677"/>
                </a:cubicBezTo>
                <a:cubicBezTo>
                  <a:pt x="17677" y="6601"/>
                  <a:pt x="17690" y="6493"/>
                  <a:pt x="17712" y="6438"/>
                </a:cubicBezTo>
                <a:cubicBezTo>
                  <a:pt x="17735" y="6382"/>
                  <a:pt x="17762" y="6232"/>
                  <a:pt x="17773" y="6103"/>
                </a:cubicBezTo>
                <a:cubicBezTo>
                  <a:pt x="17788" y="5924"/>
                  <a:pt x="17820" y="5875"/>
                  <a:pt x="17910" y="5890"/>
                </a:cubicBezTo>
                <a:cubicBezTo>
                  <a:pt x="17913" y="5890"/>
                  <a:pt x="17917" y="5889"/>
                  <a:pt x="17919" y="5890"/>
                </a:cubicBezTo>
                <a:cubicBezTo>
                  <a:pt x="17947" y="5863"/>
                  <a:pt x="17982" y="5848"/>
                  <a:pt x="18031" y="5837"/>
                </a:cubicBezTo>
                <a:cubicBezTo>
                  <a:pt x="18253" y="5786"/>
                  <a:pt x="18266" y="5471"/>
                  <a:pt x="18114" y="5146"/>
                </a:cubicBezTo>
                <a:cubicBezTo>
                  <a:pt x="18093" y="5121"/>
                  <a:pt x="18080" y="5093"/>
                  <a:pt x="18074" y="5066"/>
                </a:cubicBezTo>
                <a:cubicBezTo>
                  <a:pt x="18020" y="4969"/>
                  <a:pt x="17955" y="4873"/>
                  <a:pt x="17873" y="4785"/>
                </a:cubicBezTo>
                <a:cubicBezTo>
                  <a:pt x="17819" y="4726"/>
                  <a:pt x="17782" y="4652"/>
                  <a:pt x="17762" y="4564"/>
                </a:cubicBezTo>
                <a:cubicBezTo>
                  <a:pt x="17725" y="4477"/>
                  <a:pt x="17708" y="4394"/>
                  <a:pt x="17733" y="4354"/>
                </a:cubicBezTo>
                <a:cubicBezTo>
                  <a:pt x="17737" y="4347"/>
                  <a:pt x="17741" y="4327"/>
                  <a:pt x="17746" y="4316"/>
                </a:cubicBezTo>
                <a:cubicBezTo>
                  <a:pt x="17751" y="4220"/>
                  <a:pt x="17765" y="4113"/>
                  <a:pt x="17793" y="3991"/>
                </a:cubicBezTo>
                <a:cubicBezTo>
                  <a:pt x="17836" y="3793"/>
                  <a:pt x="17632" y="3060"/>
                  <a:pt x="17476" y="2856"/>
                </a:cubicBezTo>
                <a:cubicBezTo>
                  <a:pt x="17444" y="2815"/>
                  <a:pt x="17372" y="2630"/>
                  <a:pt x="17317" y="2445"/>
                </a:cubicBezTo>
                <a:cubicBezTo>
                  <a:pt x="17196" y="2045"/>
                  <a:pt x="16903" y="1764"/>
                  <a:pt x="16322" y="1493"/>
                </a:cubicBezTo>
                <a:cubicBezTo>
                  <a:pt x="15866" y="1280"/>
                  <a:pt x="15042" y="1164"/>
                  <a:pt x="14887" y="1291"/>
                </a:cubicBezTo>
                <a:cubicBezTo>
                  <a:pt x="14818" y="1347"/>
                  <a:pt x="14780" y="1348"/>
                  <a:pt x="14746" y="1294"/>
                </a:cubicBezTo>
                <a:cubicBezTo>
                  <a:pt x="14714" y="1241"/>
                  <a:pt x="14667" y="1248"/>
                  <a:pt x="14588" y="1316"/>
                </a:cubicBezTo>
                <a:cubicBezTo>
                  <a:pt x="14527" y="1369"/>
                  <a:pt x="14324" y="1434"/>
                  <a:pt x="14138" y="1459"/>
                </a:cubicBezTo>
                <a:cubicBezTo>
                  <a:pt x="13843" y="1500"/>
                  <a:pt x="13757" y="1551"/>
                  <a:pt x="13456" y="1868"/>
                </a:cubicBezTo>
                <a:cubicBezTo>
                  <a:pt x="13267" y="2067"/>
                  <a:pt x="13082" y="2230"/>
                  <a:pt x="13045" y="2230"/>
                </a:cubicBezTo>
                <a:cubicBezTo>
                  <a:pt x="12942" y="2230"/>
                  <a:pt x="12762" y="2458"/>
                  <a:pt x="12569" y="2815"/>
                </a:cubicBezTo>
                <a:cubicBezTo>
                  <a:pt x="12606" y="2856"/>
                  <a:pt x="12606" y="2958"/>
                  <a:pt x="12560" y="3010"/>
                </a:cubicBezTo>
                <a:cubicBezTo>
                  <a:pt x="12484" y="3098"/>
                  <a:pt x="12434" y="3277"/>
                  <a:pt x="12474" y="3324"/>
                </a:cubicBezTo>
                <a:cubicBezTo>
                  <a:pt x="12526" y="3386"/>
                  <a:pt x="12465" y="3573"/>
                  <a:pt x="12381" y="3610"/>
                </a:cubicBezTo>
                <a:cubicBezTo>
                  <a:pt x="12342" y="3628"/>
                  <a:pt x="12295" y="3682"/>
                  <a:pt x="12278" y="3731"/>
                </a:cubicBezTo>
                <a:cubicBezTo>
                  <a:pt x="12260" y="3780"/>
                  <a:pt x="12232" y="3821"/>
                  <a:pt x="12213" y="3821"/>
                </a:cubicBezTo>
                <a:cubicBezTo>
                  <a:pt x="12194" y="3821"/>
                  <a:pt x="12128" y="3875"/>
                  <a:pt x="12066" y="3942"/>
                </a:cubicBezTo>
                <a:cubicBezTo>
                  <a:pt x="11988" y="4025"/>
                  <a:pt x="11951" y="4093"/>
                  <a:pt x="11951" y="4161"/>
                </a:cubicBezTo>
                <a:cubicBezTo>
                  <a:pt x="11950" y="4216"/>
                  <a:pt x="11940" y="4270"/>
                  <a:pt x="11929" y="4282"/>
                </a:cubicBezTo>
                <a:cubicBezTo>
                  <a:pt x="11917" y="4293"/>
                  <a:pt x="11903" y="4344"/>
                  <a:pt x="11898" y="4393"/>
                </a:cubicBezTo>
                <a:cubicBezTo>
                  <a:pt x="11882" y="4547"/>
                  <a:pt x="11846" y="4690"/>
                  <a:pt x="11818" y="4707"/>
                </a:cubicBezTo>
                <a:cubicBezTo>
                  <a:pt x="11803" y="4717"/>
                  <a:pt x="11768" y="4684"/>
                  <a:pt x="11741" y="4635"/>
                </a:cubicBezTo>
                <a:lnTo>
                  <a:pt x="11693" y="4545"/>
                </a:lnTo>
                <a:lnTo>
                  <a:pt x="11671" y="4651"/>
                </a:lnTo>
                <a:cubicBezTo>
                  <a:pt x="11658" y="4709"/>
                  <a:pt x="11635" y="4764"/>
                  <a:pt x="11619" y="4773"/>
                </a:cubicBezTo>
                <a:cubicBezTo>
                  <a:pt x="11604" y="4783"/>
                  <a:pt x="11591" y="4830"/>
                  <a:pt x="11591" y="4878"/>
                </a:cubicBezTo>
                <a:cubicBezTo>
                  <a:pt x="11591" y="4893"/>
                  <a:pt x="11586" y="4911"/>
                  <a:pt x="11583" y="4929"/>
                </a:cubicBezTo>
                <a:cubicBezTo>
                  <a:pt x="11616" y="4962"/>
                  <a:pt x="11592" y="5787"/>
                  <a:pt x="11556" y="5855"/>
                </a:cubicBezTo>
                <a:cubicBezTo>
                  <a:pt x="11534" y="5895"/>
                  <a:pt x="11477" y="5922"/>
                  <a:pt x="11418" y="5932"/>
                </a:cubicBezTo>
                <a:cubicBezTo>
                  <a:pt x="11469" y="5972"/>
                  <a:pt x="11502" y="6041"/>
                  <a:pt x="11483" y="6111"/>
                </a:cubicBezTo>
                <a:cubicBezTo>
                  <a:pt x="11474" y="6145"/>
                  <a:pt x="11481" y="6179"/>
                  <a:pt x="11497" y="6189"/>
                </a:cubicBezTo>
                <a:cubicBezTo>
                  <a:pt x="11513" y="6199"/>
                  <a:pt x="11526" y="6251"/>
                  <a:pt x="11526" y="6303"/>
                </a:cubicBezTo>
                <a:cubicBezTo>
                  <a:pt x="11526" y="6402"/>
                  <a:pt x="11554" y="6421"/>
                  <a:pt x="11614" y="6362"/>
                </a:cubicBezTo>
                <a:cubicBezTo>
                  <a:pt x="11664" y="6313"/>
                  <a:pt x="11767" y="6531"/>
                  <a:pt x="11745" y="6641"/>
                </a:cubicBezTo>
                <a:cubicBezTo>
                  <a:pt x="11737" y="6687"/>
                  <a:pt x="11744" y="6783"/>
                  <a:pt x="11760" y="6856"/>
                </a:cubicBezTo>
                <a:cubicBezTo>
                  <a:pt x="11781" y="6947"/>
                  <a:pt x="11774" y="7000"/>
                  <a:pt x="11756" y="7016"/>
                </a:cubicBezTo>
                <a:cubicBezTo>
                  <a:pt x="11764" y="7063"/>
                  <a:pt x="11766" y="7100"/>
                  <a:pt x="11755" y="7116"/>
                </a:cubicBezTo>
                <a:cubicBezTo>
                  <a:pt x="11758" y="7126"/>
                  <a:pt x="11761" y="7132"/>
                  <a:pt x="11765" y="7144"/>
                </a:cubicBezTo>
                <a:cubicBezTo>
                  <a:pt x="11832" y="7355"/>
                  <a:pt x="11841" y="7435"/>
                  <a:pt x="11827" y="7678"/>
                </a:cubicBezTo>
                <a:cubicBezTo>
                  <a:pt x="11813" y="7920"/>
                  <a:pt x="11821" y="7987"/>
                  <a:pt x="11878" y="8114"/>
                </a:cubicBezTo>
                <a:cubicBezTo>
                  <a:pt x="11919" y="8205"/>
                  <a:pt x="11933" y="8272"/>
                  <a:pt x="11914" y="8284"/>
                </a:cubicBezTo>
                <a:cubicBezTo>
                  <a:pt x="11900" y="8292"/>
                  <a:pt x="11884" y="8290"/>
                  <a:pt x="11869" y="8284"/>
                </a:cubicBezTo>
                <a:cubicBezTo>
                  <a:pt x="11872" y="8335"/>
                  <a:pt x="11856" y="8379"/>
                  <a:pt x="11818" y="8412"/>
                </a:cubicBezTo>
                <a:cubicBezTo>
                  <a:pt x="11707" y="8511"/>
                  <a:pt x="11647" y="8653"/>
                  <a:pt x="11643" y="8828"/>
                </a:cubicBezTo>
                <a:cubicBezTo>
                  <a:pt x="11641" y="8927"/>
                  <a:pt x="11626" y="8988"/>
                  <a:pt x="11604" y="8984"/>
                </a:cubicBezTo>
                <a:cubicBezTo>
                  <a:pt x="11584" y="8980"/>
                  <a:pt x="11549" y="9012"/>
                  <a:pt x="11526" y="9055"/>
                </a:cubicBezTo>
                <a:cubicBezTo>
                  <a:pt x="11492" y="9118"/>
                  <a:pt x="11491" y="9179"/>
                  <a:pt x="11522" y="9365"/>
                </a:cubicBezTo>
                <a:cubicBezTo>
                  <a:pt x="11547" y="9510"/>
                  <a:pt x="11549" y="9608"/>
                  <a:pt x="11530" y="9627"/>
                </a:cubicBezTo>
                <a:cubicBezTo>
                  <a:pt x="11521" y="9636"/>
                  <a:pt x="11512" y="9637"/>
                  <a:pt x="11503" y="9633"/>
                </a:cubicBezTo>
                <a:cubicBezTo>
                  <a:pt x="11493" y="9681"/>
                  <a:pt x="11469" y="9691"/>
                  <a:pt x="11435" y="9629"/>
                </a:cubicBezTo>
                <a:cubicBezTo>
                  <a:pt x="11427" y="9614"/>
                  <a:pt x="11411" y="9558"/>
                  <a:pt x="11394" y="9495"/>
                </a:cubicBezTo>
                <a:cubicBezTo>
                  <a:pt x="11342" y="9501"/>
                  <a:pt x="11200" y="9295"/>
                  <a:pt x="11200" y="9203"/>
                </a:cubicBezTo>
                <a:cubicBezTo>
                  <a:pt x="11200" y="9146"/>
                  <a:pt x="11184" y="9132"/>
                  <a:pt x="11127" y="9139"/>
                </a:cubicBezTo>
                <a:cubicBezTo>
                  <a:pt x="10998" y="9156"/>
                  <a:pt x="10963" y="9109"/>
                  <a:pt x="11037" y="9016"/>
                </a:cubicBezTo>
                <a:cubicBezTo>
                  <a:pt x="11121" y="8910"/>
                  <a:pt x="11120" y="8702"/>
                  <a:pt x="11035" y="8571"/>
                </a:cubicBezTo>
                <a:cubicBezTo>
                  <a:pt x="11001" y="8518"/>
                  <a:pt x="10964" y="8452"/>
                  <a:pt x="10954" y="8426"/>
                </a:cubicBezTo>
                <a:cubicBezTo>
                  <a:pt x="10895" y="8269"/>
                  <a:pt x="10788" y="8081"/>
                  <a:pt x="10735" y="8037"/>
                </a:cubicBezTo>
                <a:cubicBezTo>
                  <a:pt x="10674" y="7988"/>
                  <a:pt x="10676" y="7984"/>
                  <a:pt x="10776" y="7900"/>
                </a:cubicBezTo>
                <a:cubicBezTo>
                  <a:pt x="10833" y="7853"/>
                  <a:pt x="10894" y="7823"/>
                  <a:pt x="10910" y="7833"/>
                </a:cubicBezTo>
                <a:cubicBezTo>
                  <a:pt x="10981" y="7876"/>
                  <a:pt x="10931" y="7804"/>
                  <a:pt x="10827" y="7715"/>
                </a:cubicBezTo>
                <a:cubicBezTo>
                  <a:pt x="10758" y="7654"/>
                  <a:pt x="10722" y="7599"/>
                  <a:pt x="10734" y="7569"/>
                </a:cubicBezTo>
                <a:cubicBezTo>
                  <a:pt x="10748" y="7532"/>
                  <a:pt x="10731" y="7523"/>
                  <a:pt x="10661" y="7531"/>
                </a:cubicBezTo>
                <a:cubicBezTo>
                  <a:pt x="10590" y="7538"/>
                  <a:pt x="10559" y="7522"/>
                  <a:pt x="10528" y="7462"/>
                </a:cubicBezTo>
                <a:cubicBezTo>
                  <a:pt x="10501" y="7409"/>
                  <a:pt x="10497" y="7369"/>
                  <a:pt x="10518" y="7344"/>
                </a:cubicBezTo>
                <a:cubicBezTo>
                  <a:pt x="10540" y="7318"/>
                  <a:pt x="10533" y="7300"/>
                  <a:pt x="10496" y="7286"/>
                </a:cubicBezTo>
                <a:cubicBezTo>
                  <a:pt x="10455" y="7270"/>
                  <a:pt x="10447" y="7239"/>
                  <a:pt x="10460" y="7156"/>
                </a:cubicBezTo>
                <a:cubicBezTo>
                  <a:pt x="10473" y="7081"/>
                  <a:pt x="10465" y="7041"/>
                  <a:pt x="10435" y="7030"/>
                </a:cubicBezTo>
                <a:cubicBezTo>
                  <a:pt x="10411" y="7021"/>
                  <a:pt x="10397" y="6987"/>
                  <a:pt x="10406" y="6955"/>
                </a:cubicBezTo>
                <a:cubicBezTo>
                  <a:pt x="10416" y="6916"/>
                  <a:pt x="10396" y="6886"/>
                  <a:pt x="10346" y="6864"/>
                </a:cubicBezTo>
                <a:cubicBezTo>
                  <a:pt x="10305" y="6846"/>
                  <a:pt x="10267" y="6802"/>
                  <a:pt x="10262" y="6767"/>
                </a:cubicBezTo>
                <a:cubicBezTo>
                  <a:pt x="10257" y="6731"/>
                  <a:pt x="10221" y="6688"/>
                  <a:pt x="10182" y="6671"/>
                </a:cubicBezTo>
                <a:cubicBezTo>
                  <a:pt x="10123" y="6644"/>
                  <a:pt x="10105" y="6595"/>
                  <a:pt x="10072" y="6366"/>
                </a:cubicBezTo>
                <a:cubicBezTo>
                  <a:pt x="10036" y="6111"/>
                  <a:pt x="10037" y="6088"/>
                  <a:pt x="10098" y="6004"/>
                </a:cubicBezTo>
                <a:cubicBezTo>
                  <a:pt x="10128" y="5962"/>
                  <a:pt x="10152" y="5941"/>
                  <a:pt x="10179" y="5929"/>
                </a:cubicBezTo>
                <a:cubicBezTo>
                  <a:pt x="10113" y="5874"/>
                  <a:pt x="10030" y="5702"/>
                  <a:pt x="10047" y="5632"/>
                </a:cubicBezTo>
                <a:cubicBezTo>
                  <a:pt x="10054" y="5601"/>
                  <a:pt x="10072" y="5408"/>
                  <a:pt x="10088" y="5202"/>
                </a:cubicBezTo>
                <a:cubicBezTo>
                  <a:pt x="10109" y="4934"/>
                  <a:pt x="10134" y="4803"/>
                  <a:pt x="10176" y="4739"/>
                </a:cubicBezTo>
                <a:cubicBezTo>
                  <a:pt x="10204" y="4698"/>
                  <a:pt x="10220" y="4679"/>
                  <a:pt x="10234" y="4676"/>
                </a:cubicBezTo>
                <a:cubicBezTo>
                  <a:pt x="10242" y="4658"/>
                  <a:pt x="10254" y="4643"/>
                  <a:pt x="10266" y="4636"/>
                </a:cubicBezTo>
                <a:cubicBezTo>
                  <a:pt x="10291" y="4622"/>
                  <a:pt x="10326" y="4581"/>
                  <a:pt x="10345" y="4545"/>
                </a:cubicBezTo>
                <a:cubicBezTo>
                  <a:pt x="10412" y="4416"/>
                  <a:pt x="10558" y="3964"/>
                  <a:pt x="10655" y="3579"/>
                </a:cubicBezTo>
                <a:cubicBezTo>
                  <a:pt x="10673" y="3508"/>
                  <a:pt x="10697" y="3236"/>
                  <a:pt x="10708" y="2975"/>
                </a:cubicBezTo>
                <a:cubicBezTo>
                  <a:pt x="10714" y="2848"/>
                  <a:pt x="10721" y="2748"/>
                  <a:pt x="10729" y="2670"/>
                </a:cubicBezTo>
                <a:cubicBezTo>
                  <a:pt x="10690" y="2139"/>
                  <a:pt x="10629" y="1777"/>
                  <a:pt x="10546" y="1619"/>
                </a:cubicBezTo>
                <a:cubicBezTo>
                  <a:pt x="10493" y="1518"/>
                  <a:pt x="10449" y="1346"/>
                  <a:pt x="10449" y="1236"/>
                </a:cubicBezTo>
                <a:cubicBezTo>
                  <a:pt x="10449" y="980"/>
                  <a:pt x="10063" y="560"/>
                  <a:pt x="9827" y="560"/>
                </a:cubicBezTo>
                <a:cubicBezTo>
                  <a:pt x="9735" y="560"/>
                  <a:pt x="9590" y="484"/>
                  <a:pt x="9502" y="392"/>
                </a:cubicBezTo>
                <a:cubicBezTo>
                  <a:pt x="9415" y="301"/>
                  <a:pt x="9302" y="226"/>
                  <a:pt x="9251" y="226"/>
                </a:cubicBezTo>
                <a:cubicBezTo>
                  <a:pt x="9201" y="226"/>
                  <a:pt x="9091" y="184"/>
                  <a:pt x="9008" y="133"/>
                </a:cubicBezTo>
                <a:cubicBezTo>
                  <a:pt x="8999" y="127"/>
                  <a:pt x="8984" y="122"/>
                  <a:pt x="8973" y="116"/>
                </a:cubicBezTo>
                <a:cubicBezTo>
                  <a:pt x="8942" y="107"/>
                  <a:pt x="8914" y="98"/>
                  <a:pt x="8874" y="85"/>
                </a:cubicBezTo>
                <a:cubicBezTo>
                  <a:pt x="8706" y="30"/>
                  <a:pt x="8396" y="2"/>
                  <a:pt x="8073" y="0"/>
                </a:cubicBezTo>
                <a:close/>
                <a:moveTo>
                  <a:pt x="12282" y="3364"/>
                </a:moveTo>
                <a:cubicBezTo>
                  <a:pt x="12254" y="3416"/>
                  <a:pt x="12221" y="3482"/>
                  <a:pt x="12197" y="3524"/>
                </a:cubicBezTo>
                <a:cubicBezTo>
                  <a:pt x="12246" y="3500"/>
                  <a:pt x="12276" y="3461"/>
                  <a:pt x="12276" y="3417"/>
                </a:cubicBezTo>
                <a:cubicBezTo>
                  <a:pt x="12276" y="3402"/>
                  <a:pt x="12279" y="3383"/>
                  <a:pt x="12282" y="3364"/>
                </a:cubicBezTo>
                <a:close/>
                <a:moveTo>
                  <a:pt x="11223" y="5875"/>
                </a:moveTo>
                <a:cubicBezTo>
                  <a:pt x="11208" y="5876"/>
                  <a:pt x="11192" y="5890"/>
                  <a:pt x="11165" y="5917"/>
                </a:cubicBezTo>
                <a:cubicBezTo>
                  <a:pt x="11132" y="5950"/>
                  <a:pt x="11091" y="5965"/>
                  <a:pt x="11017" y="5972"/>
                </a:cubicBezTo>
                <a:cubicBezTo>
                  <a:pt x="11123" y="5960"/>
                  <a:pt x="11214" y="5945"/>
                  <a:pt x="11239" y="5923"/>
                </a:cubicBezTo>
                <a:cubicBezTo>
                  <a:pt x="11250" y="5914"/>
                  <a:pt x="11262" y="5908"/>
                  <a:pt x="11274" y="5903"/>
                </a:cubicBezTo>
                <a:cubicBezTo>
                  <a:pt x="11253" y="5883"/>
                  <a:pt x="11238" y="5873"/>
                  <a:pt x="11223" y="5875"/>
                </a:cubicBezTo>
                <a:close/>
                <a:moveTo>
                  <a:pt x="10976" y="5976"/>
                </a:moveTo>
                <a:cubicBezTo>
                  <a:pt x="10947" y="5977"/>
                  <a:pt x="10916" y="5978"/>
                  <a:pt x="10876" y="5978"/>
                </a:cubicBezTo>
                <a:cubicBezTo>
                  <a:pt x="10812" y="5978"/>
                  <a:pt x="10753" y="5983"/>
                  <a:pt x="10708" y="5989"/>
                </a:cubicBezTo>
                <a:cubicBezTo>
                  <a:pt x="10803" y="5989"/>
                  <a:pt x="10889" y="5984"/>
                  <a:pt x="10976" y="5976"/>
                </a:cubicBezTo>
                <a:close/>
                <a:moveTo>
                  <a:pt x="11328" y="8033"/>
                </a:moveTo>
                <a:cubicBezTo>
                  <a:pt x="11325" y="8037"/>
                  <a:pt x="11321" y="8040"/>
                  <a:pt x="11317" y="8044"/>
                </a:cubicBezTo>
                <a:lnTo>
                  <a:pt x="11189" y="8184"/>
                </a:lnTo>
                <a:lnTo>
                  <a:pt x="11196" y="8204"/>
                </a:lnTo>
                <a:cubicBezTo>
                  <a:pt x="11203" y="8163"/>
                  <a:pt x="11231" y="8159"/>
                  <a:pt x="11281" y="8200"/>
                </a:cubicBezTo>
                <a:cubicBezTo>
                  <a:pt x="11341" y="8249"/>
                  <a:pt x="11383" y="8182"/>
                  <a:pt x="11331" y="8120"/>
                </a:cubicBezTo>
                <a:cubicBezTo>
                  <a:pt x="11312" y="8098"/>
                  <a:pt x="11314" y="8067"/>
                  <a:pt x="11328" y="8033"/>
                </a:cubicBezTo>
                <a:close/>
                <a:moveTo>
                  <a:pt x="4533" y="8966"/>
                </a:moveTo>
                <a:cubicBezTo>
                  <a:pt x="4533" y="8973"/>
                  <a:pt x="4536" y="9004"/>
                  <a:pt x="4536" y="9009"/>
                </a:cubicBezTo>
                <a:cubicBezTo>
                  <a:pt x="4538" y="9097"/>
                  <a:pt x="4558" y="9166"/>
                  <a:pt x="4596" y="9224"/>
                </a:cubicBezTo>
                <a:cubicBezTo>
                  <a:pt x="4573" y="9157"/>
                  <a:pt x="4551" y="9073"/>
                  <a:pt x="4533" y="8966"/>
                </a:cubicBezTo>
                <a:close/>
                <a:moveTo>
                  <a:pt x="15750" y="9621"/>
                </a:moveTo>
                <a:cubicBezTo>
                  <a:pt x="15750" y="9622"/>
                  <a:pt x="15749" y="9624"/>
                  <a:pt x="15748" y="9625"/>
                </a:cubicBezTo>
                <a:cubicBezTo>
                  <a:pt x="15749" y="9624"/>
                  <a:pt x="15750" y="9622"/>
                  <a:pt x="15750" y="9621"/>
                </a:cubicBezTo>
                <a:close/>
                <a:moveTo>
                  <a:pt x="1862" y="16031"/>
                </a:moveTo>
                <a:cubicBezTo>
                  <a:pt x="1844" y="16031"/>
                  <a:pt x="1803" y="16046"/>
                  <a:pt x="1750" y="16076"/>
                </a:cubicBezTo>
                <a:cubicBezTo>
                  <a:pt x="1697" y="16105"/>
                  <a:pt x="1686" y="16122"/>
                  <a:pt x="1719" y="16123"/>
                </a:cubicBezTo>
                <a:cubicBezTo>
                  <a:pt x="1747" y="16123"/>
                  <a:pt x="1798" y="16102"/>
                  <a:pt x="1833" y="16076"/>
                </a:cubicBezTo>
                <a:cubicBezTo>
                  <a:pt x="1874" y="16046"/>
                  <a:pt x="1880" y="16031"/>
                  <a:pt x="1862" y="16031"/>
                </a:cubicBezTo>
                <a:close/>
                <a:moveTo>
                  <a:pt x="1552" y="16292"/>
                </a:moveTo>
                <a:cubicBezTo>
                  <a:pt x="1542" y="16296"/>
                  <a:pt x="1533" y="16300"/>
                  <a:pt x="1538" y="16310"/>
                </a:cubicBezTo>
                <a:cubicBezTo>
                  <a:pt x="1541" y="16303"/>
                  <a:pt x="1547" y="16298"/>
                  <a:pt x="1552" y="16292"/>
                </a:cubicBezTo>
                <a:close/>
                <a:moveTo>
                  <a:pt x="3512" y="16801"/>
                </a:moveTo>
                <a:cubicBezTo>
                  <a:pt x="3504" y="16802"/>
                  <a:pt x="3495" y="16810"/>
                  <a:pt x="3485" y="16821"/>
                </a:cubicBezTo>
                <a:cubicBezTo>
                  <a:pt x="3481" y="16830"/>
                  <a:pt x="3477" y="16839"/>
                  <a:pt x="3477" y="16851"/>
                </a:cubicBezTo>
                <a:cubicBezTo>
                  <a:pt x="3477" y="16878"/>
                  <a:pt x="3491" y="16890"/>
                  <a:pt x="3508" y="16881"/>
                </a:cubicBezTo>
                <a:cubicBezTo>
                  <a:pt x="3528" y="16860"/>
                  <a:pt x="3539" y="16841"/>
                  <a:pt x="3540" y="16825"/>
                </a:cubicBezTo>
                <a:cubicBezTo>
                  <a:pt x="3537" y="16812"/>
                  <a:pt x="3526" y="16802"/>
                  <a:pt x="3512" y="16801"/>
                </a:cubicBezTo>
                <a:close/>
                <a:moveTo>
                  <a:pt x="3436" y="16976"/>
                </a:moveTo>
                <a:cubicBezTo>
                  <a:pt x="3429" y="16970"/>
                  <a:pt x="3416" y="16977"/>
                  <a:pt x="3396" y="16994"/>
                </a:cubicBezTo>
                <a:cubicBezTo>
                  <a:pt x="3389" y="16999"/>
                  <a:pt x="3384" y="17009"/>
                  <a:pt x="3379" y="17017"/>
                </a:cubicBezTo>
                <a:cubicBezTo>
                  <a:pt x="3362" y="17061"/>
                  <a:pt x="3351" y="17100"/>
                  <a:pt x="3349" y="17129"/>
                </a:cubicBezTo>
                <a:cubicBezTo>
                  <a:pt x="3351" y="17175"/>
                  <a:pt x="3360" y="17184"/>
                  <a:pt x="3396" y="17154"/>
                </a:cubicBezTo>
                <a:cubicBezTo>
                  <a:pt x="3404" y="17148"/>
                  <a:pt x="3409" y="17135"/>
                  <a:pt x="3416" y="17124"/>
                </a:cubicBezTo>
                <a:cubicBezTo>
                  <a:pt x="3430" y="17086"/>
                  <a:pt x="3441" y="17049"/>
                  <a:pt x="3443" y="17021"/>
                </a:cubicBezTo>
                <a:cubicBezTo>
                  <a:pt x="3442" y="16999"/>
                  <a:pt x="3441" y="16981"/>
                  <a:pt x="3436" y="16976"/>
                </a:cubicBezTo>
                <a:close/>
                <a:moveTo>
                  <a:pt x="3334" y="17239"/>
                </a:moveTo>
                <a:cubicBezTo>
                  <a:pt x="3322" y="17242"/>
                  <a:pt x="3297" y="17267"/>
                  <a:pt x="3248" y="17316"/>
                </a:cubicBezTo>
                <a:cubicBezTo>
                  <a:pt x="3248" y="17317"/>
                  <a:pt x="3247" y="17318"/>
                  <a:pt x="3247" y="17318"/>
                </a:cubicBezTo>
                <a:cubicBezTo>
                  <a:pt x="3175" y="17392"/>
                  <a:pt x="3151" y="17445"/>
                  <a:pt x="3152" y="17534"/>
                </a:cubicBezTo>
                <a:cubicBezTo>
                  <a:pt x="3153" y="17646"/>
                  <a:pt x="3156" y="17651"/>
                  <a:pt x="3201" y="17592"/>
                </a:cubicBezTo>
                <a:cubicBezTo>
                  <a:pt x="3227" y="17558"/>
                  <a:pt x="3248" y="17512"/>
                  <a:pt x="3248" y="17491"/>
                </a:cubicBezTo>
                <a:cubicBezTo>
                  <a:pt x="3248" y="17470"/>
                  <a:pt x="3271" y="17434"/>
                  <a:pt x="3298" y="17412"/>
                </a:cubicBezTo>
                <a:cubicBezTo>
                  <a:pt x="3325" y="17390"/>
                  <a:pt x="3347" y="17337"/>
                  <a:pt x="3347" y="17294"/>
                </a:cubicBezTo>
                <a:cubicBezTo>
                  <a:pt x="3347" y="17255"/>
                  <a:pt x="3347" y="17237"/>
                  <a:pt x="3334" y="17239"/>
                </a:cubicBezTo>
                <a:close/>
                <a:moveTo>
                  <a:pt x="902" y="21165"/>
                </a:moveTo>
                <a:lnTo>
                  <a:pt x="902" y="21599"/>
                </a:lnTo>
                <a:lnTo>
                  <a:pt x="968" y="21599"/>
                </a:lnTo>
                <a:lnTo>
                  <a:pt x="968" y="21411"/>
                </a:lnTo>
                <a:cubicBezTo>
                  <a:pt x="968" y="21264"/>
                  <a:pt x="953" y="21210"/>
                  <a:pt x="902" y="21165"/>
                </a:cubicBezTo>
                <a:close/>
                <a:moveTo>
                  <a:pt x="3087" y="21277"/>
                </a:moveTo>
                <a:cubicBezTo>
                  <a:pt x="3078" y="21277"/>
                  <a:pt x="3069" y="21281"/>
                  <a:pt x="3063" y="21287"/>
                </a:cubicBezTo>
                <a:cubicBezTo>
                  <a:pt x="3056" y="21293"/>
                  <a:pt x="3053" y="21301"/>
                  <a:pt x="3053" y="21310"/>
                </a:cubicBezTo>
                <a:cubicBezTo>
                  <a:pt x="3053" y="21318"/>
                  <a:pt x="3055" y="21326"/>
                  <a:pt x="3058" y="21332"/>
                </a:cubicBezTo>
                <a:cubicBezTo>
                  <a:pt x="3060" y="21338"/>
                  <a:pt x="3064" y="21342"/>
                  <a:pt x="3068" y="21342"/>
                </a:cubicBezTo>
                <a:cubicBezTo>
                  <a:pt x="3076" y="21342"/>
                  <a:pt x="3092" y="21327"/>
                  <a:pt x="3103" y="21310"/>
                </a:cubicBezTo>
                <a:cubicBezTo>
                  <a:pt x="3108" y="21301"/>
                  <a:pt x="3109" y="21293"/>
                  <a:pt x="3106" y="21287"/>
                </a:cubicBezTo>
                <a:cubicBezTo>
                  <a:pt x="3103" y="21281"/>
                  <a:pt x="3097" y="21277"/>
                  <a:pt x="3087" y="21277"/>
                </a:cubicBezTo>
                <a:close/>
                <a:moveTo>
                  <a:pt x="3360" y="21472"/>
                </a:moveTo>
                <a:cubicBezTo>
                  <a:pt x="3353" y="21471"/>
                  <a:pt x="3347" y="21475"/>
                  <a:pt x="3340" y="21480"/>
                </a:cubicBezTo>
                <a:cubicBezTo>
                  <a:pt x="3334" y="21491"/>
                  <a:pt x="3328" y="21504"/>
                  <a:pt x="3323" y="21517"/>
                </a:cubicBezTo>
                <a:cubicBezTo>
                  <a:pt x="3323" y="21518"/>
                  <a:pt x="3323" y="21518"/>
                  <a:pt x="3322" y="21519"/>
                </a:cubicBezTo>
                <a:cubicBezTo>
                  <a:pt x="3321" y="21523"/>
                  <a:pt x="3322" y="21527"/>
                  <a:pt x="3321" y="21531"/>
                </a:cubicBezTo>
                <a:cubicBezTo>
                  <a:pt x="3318" y="21558"/>
                  <a:pt x="3322" y="21579"/>
                  <a:pt x="3333" y="21590"/>
                </a:cubicBezTo>
                <a:cubicBezTo>
                  <a:pt x="3340" y="21595"/>
                  <a:pt x="3347" y="21599"/>
                  <a:pt x="3357" y="21599"/>
                </a:cubicBezTo>
                <a:cubicBezTo>
                  <a:pt x="3368" y="21599"/>
                  <a:pt x="3377" y="21592"/>
                  <a:pt x="3385" y="21583"/>
                </a:cubicBezTo>
                <a:cubicBezTo>
                  <a:pt x="3385" y="21582"/>
                  <a:pt x="3386" y="21581"/>
                  <a:pt x="3386" y="21580"/>
                </a:cubicBezTo>
                <a:cubicBezTo>
                  <a:pt x="3387" y="21579"/>
                  <a:pt x="3387" y="21578"/>
                  <a:pt x="3388" y="21576"/>
                </a:cubicBezTo>
                <a:cubicBezTo>
                  <a:pt x="3392" y="21562"/>
                  <a:pt x="3392" y="21543"/>
                  <a:pt x="3386" y="21516"/>
                </a:cubicBezTo>
                <a:cubicBezTo>
                  <a:pt x="3384" y="21502"/>
                  <a:pt x="3381" y="21497"/>
                  <a:pt x="3379" y="21488"/>
                </a:cubicBezTo>
                <a:cubicBezTo>
                  <a:pt x="3373" y="21480"/>
                  <a:pt x="3367" y="21473"/>
                  <a:pt x="3360" y="21472"/>
                </a:cubicBezTo>
                <a:close/>
              </a:path>
            </a:pathLst>
          </a:custGeom>
          <a:ln w="12700">
            <a:miter lim="400000"/>
          </a:ln>
          <a:effectLst>
            <a:outerShdw blurRad="444500" dist="181464" dir="2561537" rotWithShape="0">
              <a:srgbClr val="000000">
                <a:alpha val="51901"/>
              </a:srgbClr>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Divorce"/>
          <p:cNvSpPr txBox="1">
            <a:spLocks noGrp="1"/>
          </p:cNvSpPr>
          <p:nvPr>
            <p:ph type="body" idx="21"/>
          </p:nvPr>
        </p:nvSpPr>
        <p:spPr>
          <a:prstGeom prst="rect">
            <a:avLst/>
          </a:prstGeom>
        </p:spPr>
        <p:txBody>
          <a:bodyPr/>
          <a:lstStyle/>
          <a:p>
            <a:r>
              <a:t>Divorce</a:t>
            </a:r>
          </a:p>
        </p:txBody>
      </p:sp>
      <p:sp>
        <p:nvSpPr>
          <p:cNvPr id="257" name="State…"/>
          <p:cNvSpPr txBox="1">
            <a:spLocks noGrp="1"/>
          </p:cNvSpPr>
          <p:nvPr>
            <p:ph type="body" sz="half" idx="1"/>
          </p:nvPr>
        </p:nvSpPr>
        <p:spPr>
          <a:prstGeom prst="rect">
            <a:avLst/>
          </a:prstGeom>
        </p:spPr>
        <p:txBody>
          <a:bodyPr/>
          <a:lstStyle/>
          <a:p>
            <a:pPr marL="1003300" indent="-965200" defTabSz="457200">
              <a:spcBef>
                <a:spcPts val="0"/>
              </a:spcBef>
              <a:buSzPct val="100000"/>
              <a:buFontTx/>
              <a:buChar char="‣"/>
              <a:defRPr sz="7000">
                <a:solidFill>
                  <a:srgbClr val="FFFFFF"/>
                </a:solidFill>
                <a:latin typeface="Avenir Next Regular"/>
                <a:ea typeface="Avenir Next Regular"/>
                <a:cs typeface="Avenir Next Regular"/>
                <a:sym typeface="Avenir Next Regular"/>
              </a:defRPr>
            </a:pPr>
            <a:r>
              <a:t>State</a:t>
            </a:r>
          </a:p>
          <a:p>
            <a:pPr marL="1003300" indent="-965200" defTabSz="457200">
              <a:spcBef>
                <a:spcPts val="0"/>
              </a:spcBef>
              <a:buSzPct val="100000"/>
              <a:buFontTx/>
              <a:buChar char="‣"/>
              <a:defRPr sz="7000">
                <a:solidFill>
                  <a:srgbClr val="FFFFFF"/>
                </a:solidFill>
                <a:latin typeface="Avenir Next Regular"/>
                <a:ea typeface="Avenir Next Regular"/>
                <a:cs typeface="Avenir Next Regular"/>
                <a:sym typeface="Avenir Next Regular"/>
              </a:defRPr>
            </a:pPr>
            <a:r>
              <a:t>Broker/dealer</a:t>
            </a:r>
          </a:p>
          <a:p>
            <a:pPr marL="1003300" indent="-965200" defTabSz="457200">
              <a:spcBef>
                <a:spcPts val="0"/>
              </a:spcBef>
              <a:buSzPct val="100000"/>
              <a:buFontTx/>
              <a:buChar char="‣"/>
              <a:defRPr sz="7000">
                <a:solidFill>
                  <a:srgbClr val="FFFFFF"/>
                </a:solidFill>
                <a:latin typeface="Avenir Next Regular"/>
                <a:ea typeface="Avenir Next Regular"/>
                <a:cs typeface="Avenir Next Regular"/>
                <a:sym typeface="Avenir Next Regular"/>
              </a:defRPr>
            </a:pPr>
            <a:r>
              <a:t>Professional designation</a:t>
            </a:r>
          </a:p>
          <a:p>
            <a:pPr marL="1003300" indent="-965200" defTabSz="457200">
              <a:lnSpc>
                <a:spcPct val="80000"/>
              </a:lnSpc>
              <a:spcBef>
                <a:spcPts val="0"/>
              </a:spcBef>
              <a:buSzPct val="100000"/>
              <a:buFontTx/>
              <a:buChar char="‣"/>
              <a:defRPr sz="7000">
                <a:solidFill>
                  <a:srgbClr val="FFFFFF"/>
                </a:solidFill>
                <a:latin typeface="Avenir Next Regular"/>
                <a:ea typeface="Avenir Next Regular"/>
                <a:cs typeface="Avenir Next Regular"/>
                <a:sym typeface="Avenir Next Regular"/>
              </a:defRPr>
            </a:pPr>
            <a:r>
              <a:t>Your personal sense of morals/ethics.</a:t>
            </a:r>
          </a:p>
        </p:txBody>
      </p:sp>
      <p:sp>
        <p:nvSpPr>
          <p:cNvPr id="258" name="Rectangle 2"/>
          <p:cNvSpPr txBox="1"/>
          <p:nvPr/>
        </p:nvSpPr>
        <p:spPr>
          <a:xfrm>
            <a:off x="5983287" y="8088312"/>
            <a:ext cx="174773" cy="226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400">
              <a:spcBef>
                <a:spcPts val="0"/>
              </a:spcBef>
              <a:defRPr sz="1000">
                <a:solidFill>
                  <a:srgbClr val="A6A6A6"/>
                </a:solidFill>
                <a:latin typeface="+mn-lt"/>
                <a:ea typeface="+mn-ea"/>
                <a:cs typeface="+mn-cs"/>
                <a:sym typeface="Arial"/>
              </a:defRPr>
            </a:lvl1pPr>
          </a:lstStyle>
          <a:p>
            <a:r>
              <a:t>7</a:t>
            </a:r>
          </a:p>
        </p:txBody>
      </p:sp>
      <p:pic>
        <p:nvPicPr>
          <p:cNvPr id="259" name="Image" descr="Image"/>
          <p:cNvPicPr>
            <a:picLocks noChangeAspect="1"/>
          </p:cNvPicPr>
          <p:nvPr/>
        </p:nvPicPr>
        <p:blipFill>
          <a:blip r:embed="rId3"/>
          <a:srcRect l="608" t="1877" r="2025" b="63"/>
          <a:stretch>
            <a:fillRect/>
          </a:stretch>
        </p:blipFill>
        <p:spPr>
          <a:xfrm>
            <a:off x="12108203" y="1806009"/>
            <a:ext cx="11710412" cy="12009181"/>
          </a:xfrm>
          <a:custGeom>
            <a:avLst/>
            <a:gdLst/>
            <a:ahLst/>
            <a:cxnLst>
              <a:cxn ang="0">
                <a:pos x="wd2" y="hd2"/>
              </a:cxn>
              <a:cxn ang="5400000">
                <a:pos x="wd2" y="hd2"/>
              </a:cxn>
              <a:cxn ang="10800000">
                <a:pos x="wd2" y="hd2"/>
              </a:cxn>
              <a:cxn ang="16200000">
                <a:pos x="wd2" y="hd2"/>
              </a:cxn>
            </a:cxnLst>
            <a:rect l="0" t="0" r="r" b="b"/>
            <a:pathLst>
              <a:path w="21589" h="21599" extrusionOk="0">
                <a:moveTo>
                  <a:pt x="10731" y="0"/>
                </a:moveTo>
                <a:cubicBezTo>
                  <a:pt x="10677" y="-1"/>
                  <a:pt x="10619" y="3"/>
                  <a:pt x="10528" y="11"/>
                </a:cubicBezTo>
                <a:cubicBezTo>
                  <a:pt x="10281" y="34"/>
                  <a:pt x="10292" y="33"/>
                  <a:pt x="10184" y="21"/>
                </a:cubicBezTo>
                <a:cubicBezTo>
                  <a:pt x="10106" y="12"/>
                  <a:pt x="10102" y="14"/>
                  <a:pt x="10133" y="37"/>
                </a:cubicBezTo>
                <a:cubicBezTo>
                  <a:pt x="10161" y="57"/>
                  <a:pt x="10163" y="63"/>
                  <a:pt x="10142" y="70"/>
                </a:cubicBezTo>
                <a:cubicBezTo>
                  <a:pt x="10079" y="92"/>
                  <a:pt x="9955" y="118"/>
                  <a:pt x="9847" y="129"/>
                </a:cubicBezTo>
                <a:cubicBezTo>
                  <a:pt x="9742" y="141"/>
                  <a:pt x="9724" y="148"/>
                  <a:pt x="9682" y="197"/>
                </a:cubicBezTo>
                <a:cubicBezTo>
                  <a:pt x="9656" y="228"/>
                  <a:pt x="9635" y="260"/>
                  <a:pt x="9635" y="271"/>
                </a:cubicBezTo>
                <a:cubicBezTo>
                  <a:pt x="9635" y="281"/>
                  <a:pt x="9624" y="300"/>
                  <a:pt x="9610" y="312"/>
                </a:cubicBezTo>
                <a:cubicBezTo>
                  <a:pt x="9587" y="330"/>
                  <a:pt x="9530" y="438"/>
                  <a:pt x="9496" y="518"/>
                </a:cubicBezTo>
                <a:cubicBezTo>
                  <a:pt x="9488" y="614"/>
                  <a:pt x="9484" y="766"/>
                  <a:pt x="9482" y="1019"/>
                </a:cubicBezTo>
                <a:cubicBezTo>
                  <a:pt x="9478" y="1702"/>
                  <a:pt x="9498" y="1969"/>
                  <a:pt x="9571" y="2171"/>
                </a:cubicBezTo>
                <a:cubicBezTo>
                  <a:pt x="9659" y="2414"/>
                  <a:pt x="9718" y="3185"/>
                  <a:pt x="9676" y="3554"/>
                </a:cubicBezTo>
                <a:cubicBezTo>
                  <a:pt x="9630" y="3970"/>
                  <a:pt x="9633" y="4372"/>
                  <a:pt x="9687" y="4697"/>
                </a:cubicBezTo>
                <a:cubicBezTo>
                  <a:pt x="9727" y="4934"/>
                  <a:pt x="9708" y="5187"/>
                  <a:pt x="9653" y="5220"/>
                </a:cubicBezTo>
                <a:cubicBezTo>
                  <a:pt x="9637" y="5339"/>
                  <a:pt x="9607" y="5558"/>
                  <a:pt x="9586" y="5711"/>
                </a:cubicBezTo>
                <a:cubicBezTo>
                  <a:pt x="9536" y="6087"/>
                  <a:pt x="9506" y="6151"/>
                  <a:pt x="9395" y="6124"/>
                </a:cubicBezTo>
                <a:cubicBezTo>
                  <a:pt x="9345" y="6112"/>
                  <a:pt x="9288" y="6120"/>
                  <a:pt x="9259" y="6142"/>
                </a:cubicBezTo>
                <a:cubicBezTo>
                  <a:pt x="9219" y="6175"/>
                  <a:pt x="9207" y="6169"/>
                  <a:pt x="9192" y="6114"/>
                </a:cubicBezTo>
                <a:cubicBezTo>
                  <a:pt x="9178" y="6062"/>
                  <a:pt x="9136" y="6041"/>
                  <a:pt x="9016" y="6024"/>
                </a:cubicBezTo>
                <a:cubicBezTo>
                  <a:pt x="8930" y="6012"/>
                  <a:pt x="8814" y="5988"/>
                  <a:pt x="8758" y="5972"/>
                </a:cubicBezTo>
                <a:cubicBezTo>
                  <a:pt x="8702" y="5955"/>
                  <a:pt x="8558" y="5921"/>
                  <a:pt x="8438" y="5895"/>
                </a:cubicBezTo>
                <a:cubicBezTo>
                  <a:pt x="8065" y="5814"/>
                  <a:pt x="7592" y="5708"/>
                  <a:pt x="7239" y="5627"/>
                </a:cubicBezTo>
                <a:cubicBezTo>
                  <a:pt x="7054" y="5585"/>
                  <a:pt x="6788" y="5525"/>
                  <a:pt x="6649" y="5496"/>
                </a:cubicBezTo>
                <a:cubicBezTo>
                  <a:pt x="6509" y="5466"/>
                  <a:pt x="6229" y="5406"/>
                  <a:pt x="6025" y="5360"/>
                </a:cubicBezTo>
                <a:cubicBezTo>
                  <a:pt x="4786" y="5085"/>
                  <a:pt x="4714" y="5069"/>
                  <a:pt x="4539" y="5019"/>
                </a:cubicBezTo>
                <a:cubicBezTo>
                  <a:pt x="4484" y="5003"/>
                  <a:pt x="4377" y="4980"/>
                  <a:pt x="4303" y="4968"/>
                </a:cubicBezTo>
                <a:cubicBezTo>
                  <a:pt x="4229" y="4955"/>
                  <a:pt x="4085" y="4925"/>
                  <a:pt x="3982" y="4899"/>
                </a:cubicBezTo>
                <a:cubicBezTo>
                  <a:pt x="3436" y="4763"/>
                  <a:pt x="2704" y="4621"/>
                  <a:pt x="2614" y="4635"/>
                </a:cubicBezTo>
                <a:cubicBezTo>
                  <a:pt x="2557" y="4644"/>
                  <a:pt x="2439" y="4682"/>
                  <a:pt x="2352" y="4720"/>
                </a:cubicBezTo>
                <a:cubicBezTo>
                  <a:pt x="2265" y="4758"/>
                  <a:pt x="2125" y="4818"/>
                  <a:pt x="2042" y="4854"/>
                </a:cubicBezTo>
                <a:cubicBezTo>
                  <a:pt x="1959" y="4890"/>
                  <a:pt x="1883" y="4920"/>
                  <a:pt x="1874" y="4920"/>
                </a:cubicBezTo>
                <a:cubicBezTo>
                  <a:pt x="1864" y="4920"/>
                  <a:pt x="1762" y="4964"/>
                  <a:pt x="1646" y="5018"/>
                </a:cubicBezTo>
                <a:cubicBezTo>
                  <a:pt x="1529" y="5071"/>
                  <a:pt x="1206" y="5210"/>
                  <a:pt x="928" y="5326"/>
                </a:cubicBezTo>
                <a:cubicBezTo>
                  <a:pt x="200" y="5630"/>
                  <a:pt x="0" y="5721"/>
                  <a:pt x="0" y="5748"/>
                </a:cubicBezTo>
                <a:cubicBezTo>
                  <a:pt x="0" y="5774"/>
                  <a:pt x="266" y="6024"/>
                  <a:pt x="507" y="6225"/>
                </a:cubicBezTo>
                <a:cubicBezTo>
                  <a:pt x="591" y="6295"/>
                  <a:pt x="983" y="6634"/>
                  <a:pt x="1379" y="6978"/>
                </a:cubicBezTo>
                <a:cubicBezTo>
                  <a:pt x="1666" y="7227"/>
                  <a:pt x="1882" y="7410"/>
                  <a:pt x="2016" y="7522"/>
                </a:cubicBezTo>
                <a:cubicBezTo>
                  <a:pt x="2081" y="7548"/>
                  <a:pt x="2147" y="7601"/>
                  <a:pt x="2166" y="7641"/>
                </a:cubicBezTo>
                <a:cubicBezTo>
                  <a:pt x="2226" y="7671"/>
                  <a:pt x="2421" y="7720"/>
                  <a:pt x="2605" y="7757"/>
                </a:cubicBezTo>
                <a:cubicBezTo>
                  <a:pt x="2609" y="7755"/>
                  <a:pt x="2617" y="7754"/>
                  <a:pt x="2619" y="7752"/>
                </a:cubicBezTo>
                <a:cubicBezTo>
                  <a:pt x="2657" y="7716"/>
                  <a:pt x="2854" y="7757"/>
                  <a:pt x="2875" y="7800"/>
                </a:cubicBezTo>
                <a:cubicBezTo>
                  <a:pt x="2959" y="7807"/>
                  <a:pt x="3106" y="7829"/>
                  <a:pt x="3206" y="7849"/>
                </a:cubicBezTo>
                <a:cubicBezTo>
                  <a:pt x="3308" y="7870"/>
                  <a:pt x="3498" y="7901"/>
                  <a:pt x="3628" y="7917"/>
                </a:cubicBezTo>
                <a:cubicBezTo>
                  <a:pt x="3758" y="7933"/>
                  <a:pt x="3933" y="7961"/>
                  <a:pt x="4016" y="7978"/>
                </a:cubicBezTo>
                <a:cubicBezTo>
                  <a:pt x="4129" y="8002"/>
                  <a:pt x="4297" y="8031"/>
                  <a:pt x="4576" y="8077"/>
                </a:cubicBezTo>
                <a:cubicBezTo>
                  <a:pt x="4856" y="8096"/>
                  <a:pt x="5152" y="8136"/>
                  <a:pt x="5204" y="8167"/>
                </a:cubicBezTo>
                <a:cubicBezTo>
                  <a:pt x="5210" y="8171"/>
                  <a:pt x="5214" y="8178"/>
                  <a:pt x="5216" y="8185"/>
                </a:cubicBezTo>
                <a:cubicBezTo>
                  <a:pt x="5270" y="8194"/>
                  <a:pt x="5351" y="8207"/>
                  <a:pt x="5383" y="8213"/>
                </a:cubicBezTo>
                <a:cubicBezTo>
                  <a:pt x="5476" y="8231"/>
                  <a:pt x="5840" y="8290"/>
                  <a:pt x="6193" y="8345"/>
                </a:cubicBezTo>
                <a:cubicBezTo>
                  <a:pt x="6546" y="8399"/>
                  <a:pt x="6910" y="8458"/>
                  <a:pt x="7003" y="8475"/>
                </a:cubicBezTo>
                <a:cubicBezTo>
                  <a:pt x="7227" y="8517"/>
                  <a:pt x="7493" y="8561"/>
                  <a:pt x="7729" y="8599"/>
                </a:cubicBezTo>
                <a:cubicBezTo>
                  <a:pt x="7735" y="8597"/>
                  <a:pt x="7746" y="8597"/>
                  <a:pt x="7751" y="8595"/>
                </a:cubicBezTo>
                <a:cubicBezTo>
                  <a:pt x="7793" y="8582"/>
                  <a:pt x="7834" y="8587"/>
                  <a:pt x="7847" y="8608"/>
                </a:cubicBezTo>
                <a:cubicBezTo>
                  <a:pt x="7850" y="8613"/>
                  <a:pt x="7856" y="8617"/>
                  <a:pt x="7863" y="8621"/>
                </a:cubicBezTo>
                <a:cubicBezTo>
                  <a:pt x="7863" y="8621"/>
                  <a:pt x="7863" y="8621"/>
                  <a:pt x="7863" y="8622"/>
                </a:cubicBezTo>
                <a:cubicBezTo>
                  <a:pt x="7875" y="8623"/>
                  <a:pt x="7898" y="8627"/>
                  <a:pt x="7909" y="8629"/>
                </a:cubicBezTo>
                <a:cubicBezTo>
                  <a:pt x="7925" y="8630"/>
                  <a:pt x="7942" y="8631"/>
                  <a:pt x="7960" y="8628"/>
                </a:cubicBezTo>
                <a:cubicBezTo>
                  <a:pt x="8037" y="8613"/>
                  <a:pt x="8189" y="8648"/>
                  <a:pt x="8247" y="8684"/>
                </a:cubicBezTo>
                <a:cubicBezTo>
                  <a:pt x="8352" y="8702"/>
                  <a:pt x="8395" y="8708"/>
                  <a:pt x="8572" y="8738"/>
                </a:cubicBezTo>
                <a:cubicBezTo>
                  <a:pt x="8800" y="8776"/>
                  <a:pt x="9174" y="8835"/>
                  <a:pt x="9376" y="8863"/>
                </a:cubicBezTo>
                <a:cubicBezTo>
                  <a:pt x="9474" y="8876"/>
                  <a:pt x="9556" y="8902"/>
                  <a:pt x="9557" y="8921"/>
                </a:cubicBezTo>
                <a:cubicBezTo>
                  <a:pt x="9559" y="8939"/>
                  <a:pt x="9588" y="8989"/>
                  <a:pt x="9623" y="9032"/>
                </a:cubicBezTo>
                <a:cubicBezTo>
                  <a:pt x="9703" y="9132"/>
                  <a:pt x="9702" y="9168"/>
                  <a:pt x="9614" y="9334"/>
                </a:cubicBezTo>
                <a:cubicBezTo>
                  <a:pt x="9553" y="9449"/>
                  <a:pt x="9545" y="9505"/>
                  <a:pt x="9561" y="9712"/>
                </a:cubicBezTo>
                <a:cubicBezTo>
                  <a:pt x="9572" y="9853"/>
                  <a:pt x="9602" y="9987"/>
                  <a:pt x="9632" y="10030"/>
                </a:cubicBezTo>
                <a:cubicBezTo>
                  <a:pt x="9706" y="10132"/>
                  <a:pt x="9708" y="10986"/>
                  <a:pt x="9635" y="11110"/>
                </a:cubicBezTo>
                <a:cubicBezTo>
                  <a:pt x="9574" y="11215"/>
                  <a:pt x="9565" y="11803"/>
                  <a:pt x="9625" y="11861"/>
                </a:cubicBezTo>
                <a:cubicBezTo>
                  <a:pt x="9677" y="11911"/>
                  <a:pt x="9647" y="11944"/>
                  <a:pt x="9595" y="11939"/>
                </a:cubicBezTo>
                <a:cubicBezTo>
                  <a:pt x="9655" y="12093"/>
                  <a:pt x="9590" y="12190"/>
                  <a:pt x="9385" y="12258"/>
                </a:cubicBezTo>
                <a:cubicBezTo>
                  <a:pt x="9322" y="12278"/>
                  <a:pt x="9201" y="12296"/>
                  <a:pt x="9115" y="12296"/>
                </a:cubicBezTo>
                <a:cubicBezTo>
                  <a:pt x="9084" y="12296"/>
                  <a:pt x="9047" y="12300"/>
                  <a:pt x="9010" y="12303"/>
                </a:cubicBezTo>
                <a:cubicBezTo>
                  <a:pt x="8969" y="12305"/>
                  <a:pt x="8946" y="12310"/>
                  <a:pt x="8915" y="12313"/>
                </a:cubicBezTo>
                <a:cubicBezTo>
                  <a:pt x="8887" y="12317"/>
                  <a:pt x="8855" y="12321"/>
                  <a:pt x="8834" y="12325"/>
                </a:cubicBezTo>
                <a:cubicBezTo>
                  <a:pt x="8823" y="12328"/>
                  <a:pt x="8815" y="12328"/>
                  <a:pt x="8804" y="12330"/>
                </a:cubicBezTo>
                <a:cubicBezTo>
                  <a:pt x="8773" y="12339"/>
                  <a:pt x="8751" y="12350"/>
                  <a:pt x="8738" y="12365"/>
                </a:cubicBezTo>
                <a:cubicBezTo>
                  <a:pt x="8730" y="12375"/>
                  <a:pt x="8714" y="12384"/>
                  <a:pt x="8692" y="12392"/>
                </a:cubicBezTo>
                <a:cubicBezTo>
                  <a:pt x="8625" y="12420"/>
                  <a:pt x="8474" y="12444"/>
                  <a:pt x="8155" y="12477"/>
                </a:cubicBezTo>
                <a:cubicBezTo>
                  <a:pt x="8009" y="12492"/>
                  <a:pt x="7869" y="12503"/>
                  <a:pt x="7759" y="12510"/>
                </a:cubicBezTo>
                <a:cubicBezTo>
                  <a:pt x="7758" y="12510"/>
                  <a:pt x="7757" y="12509"/>
                  <a:pt x="7756" y="12510"/>
                </a:cubicBezTo>
                <a:cubicBezTo>
                  <a:pt x="7577" y="12528"/>
                  <a:pt x="7366" y="12549"/>
                  <a:pt x="7273" y="12559"/>
                </a:cubicBezTo>
                <a:cubicBezTo>
                  <a:pt x="7250" y="12561"/>
                  <a:pt x="7184" y="12567"/>
                  <a:pt x="7154" y="12570"/>
                </a:cubicBezTo>
                <a:cubicBezTo>
                  <a:pt x="7098" y="12576"/>
                  <a:pt x="7049" y="12583"/>
                  <a:pt x="6986" y="12589"/>
                </a:cubicBezTo>
                <a:cubicBezTo>
                  <a:pt x="6754" y="12609"/>
                  <a:pt x="6420" y="12640"/>
                  <a:pt x="6243" y="12659"/>
                </a:cubicBezTo>
                <a:cubicBezTo>
                  <a:pt x="6226" y="12661"/>
                  <a:pt x="6211" y="12661"/>
                  <a:pt x="6194" y="12662"/>
                </a:cubicBezTo>
                <a:cubicBezTo>
                  <a:pt x="5908" y="12689"/>
                  <a:pt x="5576" y="12720"/>
                  <a:pt x="5383" y="12740"/>
                </a:cubicBezTo>
                <a:cubicBezTo>
                  <a:pt x="5279" y="12751"/>
                  <a:pt x="5141" y="12763"/>
                  <a:pt x="5004" y="12776"/>
                </a:cubicBezTo>
                <a:cubicBezTo>
                  <a:pt x="4963" y="12781"/>
                  <a:pt x="4935" y="12784"/>
                  <a:pt x="4893" y="12788"/>
                </a:cubicBezTo>
                <a:cubicBezTo>
                  <a:pt x="4558" y="12819"/>
                  <a:pt x="4364" y="12841"/>
                  <a:pt x="4244" y="12856"/>
                </a:cubicBezTo>
                <a:cubicBezTo>
                  <a:pt x="4149" y="12868"/>
                  <a:pt x="4089" y="12878"/>
                  <a:pt x="4068" y="12886"/>
                </a:cubicBezTo>
                <a:cubicBezTo>
                  <a:pt x="4026" y="12911"/>
                  <a:pt x="3802" y="13118"/>
                  <a:pt x="3534" y="13378"/>
                </a:cubicBezTo>
                <a:lnTo>
                  <a:pt x="3485" y="13426"/>
                </a:lnTo>
                <a:cubicBezTo>
                  <a:pt x="3165" y="13735"/>
                  <a:pt x="2903" y="13999"/>
                  <a:pt x="2903" y="14011"/>
                </a:cubicBezTo>
                <a:cubicBezTo>
                  <a:pt x="2903" y="14024"/>
                  <a:pt x="3119" y="14225"/>
                  <a:pt x="3354" y="14438"/>
                </a:cubicBezTo>
                <a:cubicBezTo>
                  <a:pt x="3417" y="14495"/>
                  <a:pt x="3470" y="14542"/>
                  <a:pt x="3532" y="14597"/>
                </a:cubicBezTo>
                <a:cubicBezTo>
                  <a:pt x="3740" y="14783"/>
                  <a:pt x="3934" y="14953"/>
                  <a:pt x="3966" y="14971"/>
                </a:cubicBezTo>
                <a:cubicBezTo>
                  <a:pt x="4022" y="15001"/>
                  <a:pt x="4540" y="14984"/>
                  <a:pt x="6800" y="14879"/>
                </a:cubicBezTo>
                <a:cubicBezTo>
                  <a:pt x="7469" y="14847"/>
                  <a:pt x="7904" y="14831"/>
                  <a:pt x="8263" y="14828"/>
                </a:cubicBezTo>
                <a:cubicBezTo>
                  <a:pt x="8297" y="14822"/>
                  <a:pt x="8432" y="14826"/>
                  <a:pt x="8556" y="14829"/>
                </a:cubicBezTo>
                <a:cubicBezTo>
                  <a:pt x="8743" y="14831"/>
                  <a:pt x="8923" y="14836"/>
                  <a:pt x="9112" y="14847"/>
                </a:cubicBezTo>
                <a:cubicBezTo>
                  <a:pt x="9237" y="14853"/>
                  <a:pt x="9322" y="14861"/>
                  <a:pt x="9393" y="14871"/>
                </a:cubicBezTo>
                <a:cubicBezTo>
                  <a:pt x="9410" y="14873"/>
                  <a:pt x="9432" y="14875"/>
                  <a:pt x="9446" y="14877"/>
                </a:cubicBezTo>
                <a:cubicBezTo>
                  <a:pt x="9448" y="14877"/>
                  <a:pt x="9448" y="14878"/>
                  <a:pt x="9450" y="14879"/>
                </a:cubicBezTo>
                <a:cubicBezTo>
                  <a:pt x="9463" y="14880"/>
                  <a:pt x="9473" y="14882"/>
                  <a:pt x="9484" y="14884"/>
                </a:cubicBezTo>
                <a:cubicBezTo>
                  <a:pt x="9504" y="14888"/>
                  <a:pt x="9530" y="14892"/>
                  <a:pt x="9545" y="14896"/>
                </a:cubicBezTo>
                <a:cubicBezTo>
                  <a:pt x="9564" y="14903"/>
                  <a:pt x="9577" y="14910"/>
                  <a:pt x="9586" y="14918"/>
                </a:cubicBezTo>
                <a:cubicBezTo>
                  <a:pt x="9588" y="14919"/>
                  <a:pt x="9592" y="14920"/>
                  <a:pt x="9594" y="14922"/>
                </a:cubicBezTo>
                <a:cubicBezTo>
                  <a:pt x="9651" y="14971"/>
                  <a:pt x="9653" y="15106"/>
                  <a:pt x="9629" y="17544"/>
                </a:cubicBezTo>
                <a:cubicBezTo>
                  <a:pt x="9625" y="17926"/>
                  <a:pt x="9624" y="18098"/>
                  <a:pt x="9622" y="18301"/>
                </a:cubicBezTo>
                <a:cubicBezTo>
                  <a:pt x="9624" y="18376"/>
                  <a:pt x="9627" y="18427"/>
                  <a:pt x="9629" y="18505"/>
                </a:cubicBezTo>
                <a:cubicBezTo>
                  <a:pt x="9641" y="19152"/>
                  <a:pt x="9641" y="19472"/>
                  <a:pt x="9616" y="19634"/>
                </a:cubicBezTo>
                <a:cubicBezTo>
                  <a:pt x="9615" y="20324"/>
                  <a:pt x="9613" y="21034"/>
                  <a:pt x="9614" y="21211"/>
                </a:cubicBezTo>
                <a:lnTo>
                  <a:pt x="9619" y="21590"/>
                </a:lnTo>
                <a:cubicBezTo>
                  <a:pt x="9983" y="21594"/>
                  <a:pt x="10560" y="21596"/>
                  <a:pt x="11692" y="21599"/>
                </a:cubicBezTo>
                <a:lnTo>
                  <a:pt x="11694" y="21508"/>
                </a:lnTo>
                <a:lnTo>
                  <a:pt x="11683" y="20041"/>
                </a:lnTo>
                <a:cubicBezTo>
                  <a:pt x="11676" y="19176"/>
                  <a:pt x="11663" y="17659"/>
                  <a:pt x="11653" y="16670"/>
                </a:cubicBezTo>
                <a:cubicBezTo>
                  <a:pt x="11636" y="14891"/>
                  <a:pt x="11637" y="14871"/>
                  <a:pt x="11705" y="14825"/>
                </a:cubicBezTo>
                <a:cubicBezTo>
                  <a:pt x="11710" y="14822"/>
                  <a:pt x="11713" y="14817"/>
                  <a:pt x="11717" y="14814"/>
                </a:cubicBezTo>
                <a:cubicBezTo>
                  <a:pt x="11741" y="14778"/>
                  <a:pt x="11757" y="14689"/>
                  <a:pt x="11766" y="14577"/>
                </a:cubicBezTo>
                <a:cubicBezTo>
                  <a:pt x="11766" y="14526"/>
                  <a:pt x="11765" y="14470"/>
                  <a:pt x="11763" y="14392"/>
                </a:cubicBezTo>
                <a:cubicBezTo>
                  <a:pt x="11758" y="14192"/>
                  <a:pt x="11749" y="14085"/>
                  <a:pt x="11732" y="14020"/>
                </a:cubicBezTo>
                <a:cubicBezTo>
                  <a:pt x="11726" y="14003"/>
                  <a:pt x="11720" y="13986"/>
                  <a:pt x="11713" y="13973"/>
                </a:cubicBezTo>
                <a:cubicBezTo>
                  <a:pt x="11708" y="13964"/>
                  <a:pt x="11705" y="13953"/>
                  <a:pt x="11699" y="13946"/>
                </a:cubicBezTo>
                <a:cubicBezTo>
                  <a:pt x="11680" y="13926"/>
                  <a:pt x="11666" y="13870"/>
                  <a:pt x="11656" y="13798"/>
                </a:cubicBezTo>
                <a:cubicBezTo>
                  <a:pt x="11637" y="13660"/>
                  <a:pt x="11634" y="13461"/>
                  <a:pt x="11646" y="13298"/>
                </a:cubicBezTo>
                <a:cubicBezTo>
                  <a:pt x="11646" y="13298"/>
                  <a:pt x="11646" y="13297"/>
                  <a:pt x="11646" y="13296"/>
                </a:cubicBezTo>
                <a:cubicBezTo>
                  <a:pt x="11649" y="13213"/>
                  <a:pt x="11656" y="13166"/>
                  <a:pt x="11669" y="13127"/>
                </a:cubicBezTo>
                <a:cubicBezTo>
                  <a:pt x="11677" y="13090"/>
                  <a:pt x="11687" y="13060"/>
                  <a:pt x="11699" y="13047"/>
                </a:cubicBezTo>
                <a:cubicBezTo>
                  <a:pt x="11746" y="12997"/>
                  <a:pt x="11754" y="12921"/>
                  <a:pt x="11748" y="12602"/>
                </a:cubicBezTo>
                <a:cubicBezTo>
                  <a:pt x="11741" y="12265"/>
                  <a:pt x="11733" y="12211"/>
                  <a:pt x="11677" y="12173"/>
                </a:cubicBezTo>
                <a:cubicBezTo>
                  <a:pt x="11623" y="12136"/>
                  <a:pt x="11618" y="12114"/>
                  <a:pt x="11647" y="12039"/>
                </a:cubicBezTo>
                <a:cubicBezTo>
                  <a:pt x="11667" y="11990"/>
                  <a:pt x="11705" y="11924"/>
                  <a:pt x="11735" y="11893"/>
                </a:cubicBezTo>
                <a:cubicBezTo>
                  <a:pt x="11791" y="11832"/>
                  <a:pt x="11776" y="11818"/>
                  <a:pt x="11629" y="11795"/>
                </a:cubicBezTo>
                <a:cubicBezTo>
                  <a:pt x="11529" y="11779"/>
                  <a:pt x="11527" y="11707"/>
                  <a:pt x="11626" y="11670"/>
                </a:cubicBezTo>
                <a:cubicBezTo>
                  <a:pt x="11724" y="11634"/>
                  <a:pt x="11894" y="11629"/>
                  <a:pt x="11970" y="11654"/>
                </a:cubicBezTo>
                <a:cubicBezTo>
                  <a:pt x="11993" y="11656"/>
                  <a:pt x="12010" y="11657"/>
                  <a:pt x="12036" y="11659"/>
                </a:cubicBezTo>
                <a:cubicBezTo>
                  <a:pt x="12214" y="11672"/>
                  <a:pt x="12530" y="11663"/>
                  <a:pt x="12739" y="11640"/>
                </a:cubicBezTo>
                <a:cubicBezTo>
                  <a:pt x="12948" y="11617"/>
                  <a:pt x="13376" y="11574"/>
                  <a:pt x="13690" y="11545"/>
                </a:cubicBezTo>
                <a:cubicBezTo>
                  <a:pt x="14321" y="11487"/>
                  <a:pt x="15075" y="11412"/>
                  <a:pt x="15915" y="11323"/>
                </a:cubicBezTo>
                <a:cubicBezTo>
                  <a:pt x="16218" y="11291"/>
                  <a:pt x="16655" y="11250"/>
                  <a:pt x="16885" y="11230"/>
                </a:cubicBezTo>
                <a:cubicBezTo>
                  <a:pt x="17115" y="11210"/>
                  <a:pt x="17432" y="11176"/>
                  <a:pt x="17589" y="11155"/>
                </a:cubicBezTo>
                <a:cubicBezTo>
                  <a:pt x="17745" y="11134"/>
                  <a:pt x="18062" y="11101"/>
                  <a:pt x="18292" y="11082"/>
                </a:cubicBezTo>
                <a:cubicBezTo>
                  <a:pt x="18603" y="11056"/>
                  <a:pt x="18857" y="11029"/>
                  <a:pt x="19053" y="11005"/>
                </a:cubicBezTo>
                <a:cubicBezTo>
                  <a:pt x="19191" y="10987"/>
                  <a:pt x="19289" y="10973"/>
                  <a:pt x="19351" y="10961"/>
                </a:cubicBezTo>
                <a:cubicBezTo>
                  <a:pt x="19351" y="10961"/>
                  <a:pt x="19352" y="10961"/>
                  <a:pt x="19352" y="10961"/>
                </a:cubicBezTo>
                <a:cubicBezTo>
                  <a:pt x="19385" y="10954"/>
                  <a:pt x="19410" y="10947"/>
                  <a:pt x="19429" y="10941"/>
                </a:cubicBezTo>
                <a:cubicBezTo>
                  <a:pt x="19443" y="10936"/>
                  <a:pt x="19452" y="10931"/>
                  <a:pt x="19461" y="10926"/>
                </a:cubicBezTo>
                <a:cubicBezTo>
                  <a:pt x="19511" y="10895"/>
                  <a:pt x="19931" y="10567"/>
                  <a:pt x="20422" y="10176"/>
                </a:cubicBezTo>
                <a:cubicBezTo>
                  <a:pt x="20594" y="10040"/>
                  <a:pt x="20731" y="9937"/>
                  <a:pt x="20873" y="9829"/>
                </a:cubicBezTo>
                <a:cubicBezTo>
                  <a:pt x="21012" y="9719"/>
                  <a:pt x="21156" y="9604"/>
                  <a:pt x="21289" y="9499"/>
                </a:cubicBezTo>
                <a:cubicBezTo>
                  <a:pt x="21420" y="9395"/>
                  <a:pt x="21525" y="9302"/>
                  <a:pt x="21575" y="9248"/>
                </a:cubicBezTo>
                <a:cubicBezTo>
                  <a:pt x="21600" y="9215"/>
                  <a:pt x="21591" y="9197"/>
                  <a:pt x="21553" y="9170"/>
                </a:cubicBezTo>
                <a:cubicBezTo>
                  <a:pt x="21453" y="9110"/>
                  <a:pt x="20957" y="8865"/>
                  <a:pt x="20409" y="8602"/>
                </a:cubicBezTo>
                <a:cubicBezTo>
                  <a:pt x="20399" y="8597"/>
                  <a:pt x="20395" y="8597"/>
                  <a:pt x="20384" y="8592"/>
                </a:cubicBezTo>
                <a:cubicBezTo>
                  <a:pt x="20375" y="8587"/>
                  <a:pt x="20371" y="8584"/>
                  <a:pt x="20362" y="8580"/>
                </a:cubicBezTo>
                <a:cubicBezTo>
                  <a:pt x="19799" y="8310"/>
                  <a:pt x="19235" y="8046"/>
                  <a:pt x="19142" y="8015"/>
                </a:cubicBezTo>
                <a:cubicBezTo>
                  <a:pt x="18962" y="7954"/>
                  <a:pt x="18907" y="7949"/>
                  <a:pt x="18772" y="7978"/>
                </a:cubicBezTo>
                <a:cubicBezTo>
                  <a:pt x="18684" y="7996"/>
                  <a:pt x="18453" y="8035"/>
                  <a:pt x="18258" y="8064"/>
                </a:cubicBezTo>
                <a:cubicBezTo>
                  <a:pt x="17590" y="8163"/>
                  <a:pt x="17263" y="8213"/>
                  <a:pt x="17077" y="8245"/>
                </a:cubicBezTo>
                <a:cubicBezTo>
                  <a:pt x="16865" y="8281"/>
                  <a:pt x="16598" y="8322"/>
                  <a:pt x="16115" y="8394"/>
                </a:cubicBezTo>
                <a:cubicBezTo>
                  <a:pt x="15929" y="8421"/>
                  <a:pt x="15694" y="8459"/>
                  <a:pt x="15592" y="8476"/>
                </a:cubicBezTo>
                <a:cubicBezTo>
                  <a:pt x="15388" y="8510"/>
                  <a:pt x="15142" y="8548"/>
                  <a:pt x="14630" y="8625"/>
                </a:cubicBezTo>
                <a:cubicBezTo>
                  <a:pt x="14034" y="8715"/>
                  <a:pt x="13656" y="8774"/>
                  <a:pt x="13466" y="8808"/>
                </a:cubicBezTo>
                <a:cubicBezTo>
                  <a:pt x="13364" y="8826"/>
                  <a:pt x="13098" y="8867"/>
                  <a:pt x="12875" y="8899"/>
                </a:cubicBezTo>
                <a:cubicBezTo>
                  <a:pt x="12571" y="8943"/>
                  <a:pt x="12471" y="8968"/>
                  <a:pt x="12471" y="9004"/>
                </a:cubicBezTo>
                <a:cubicBezTo>
                  <a:pt x="12470" y="9041"/>
                  <a:pt x="12430" y="9050"/>
                  <a:pt x="12302" y="9044"/>
                </a:cubicBezTo>
                <a:cubicBezTo>
                  <a:pt x="12215" y="9040"/>
                  <a:pt x="12147" y="9036"/>
                  <a:pt x="12092" y="9032"/>
                </a:cubicBezTo>
                <a:cubicBezTo>
                  <a:pt x="12067" y="9054"/>
                  <a:pt x="12032" y="9069"/>
                  <a:pt x="11999" y="9069"/>
                </a:cubicBezTo>
                <a:cubicBezTo>
                  <a:pt x="11920" y="9069"/>
                  <a:pt x="11889" y="9040"/>
                  <a:pt x="11907" y="9006"/>
                </a:cubicBezTo>
                <a:cubicBezTo>
                  <a:pt x="11871" y="8995"/>
                  <a:pt x="11843" y="8981"/>
                  <a:pt x="11819" y="8960"/>
                </a:cubicBezTo>
                <a:cubicBezTo>
                  <a:pt x="11739" y="8889"/>
                  <a:pt x="11703" y="8707"/>
                  <a:pt x="11765" y="8684"/>
                </a:cubicBezTo>
                <a:cubicBezTo>
                  <a:pt x="11770" y="8682"/>
                  <a:pt x="11772" y="8678"/>
                  <a:pt x="11776" y="8674"/>
                </a:cubicBezTo>
                <a:cubicBezTo>
                  <a:pt x="11772" y="8644"/>
                  <a:pt x="11765" y="8571"/>
                  <a:pt x="11758" y="8462"/>
                </a:cubicBezTo>
                <a:cubicBezTo>
                  <a:pt x="11757" y="8453"/>
                  <a:pt x="11756" y="8446"/>
                  <a:pt x="11755" y="8437"/>
                </a:cubicBezTo>
                <a:cubicBezTo>
                  <a:pt x="11738" y="8400"/>
                  <a:pt x="11717" y="8365"/>
                  <a:pt x="11692" y="8336"/>
                </a:cubicBezTo>
                <a:cubicBezTo>
                  <a:pt x="11627" y="8260"/>
                  <a:pt x="11616" y="8228"/>
                  <a:pt x="11646" y="8193"/>
                </a:cubicBezTo>
                <a:cubicBezTo>
                  <a:pt x="11675" y="8160"/>
                  <a:pt x="11674" y="8106"/>
                  <a:pt x="11643" y="7980"/>
                </a:cubicBezTo>
                <a:cubicBezTo>
                  <a:pt x="11602" y="7813"/>
                  <a:pt x="11615" y="7640"/>
                  <a:pt x="11675" y="7465"/>
                </a:cubicBezTo>
                <a:cubicBezTo>
                  <a:pt x="11682" y="7353"/>
                  <a:pt x="11692" y="7263"/>
                  <a:pt x="11710" y="7243"/>
                </a:cubicBezTo>
                <a:cubicBezTo>
                  <a:pt x="11733" y="7216"/>
                  <a:pt x="11744" y="7171"/>
                  <a:pt x="11733" y="7144"/>
                </a:cubicBezTo>
                <a:cubicBezTo>
                  <a:pt x="11722" y="7117"/>
                  <a:pt x="11726" y="7087"/>
                  <a:pt x="11742" y="7078"/>
                </a:cubicBezTo>
                <a:cubicBezTo>
                  <a:pt x="11757" y="7069"/>
                  <a:pt x="11758" y="7002"/>
                  <a:pt x="11745" y="6930"/>
                </a:cubicBezTo>
                <a:cubicBezTo>
                  <a:pt x="11712" y="6756"/>
                  <a:pt x="11749" y="6633"/>
                  <a:pt x="11829" y="6589"/>
                </a:cubicBezTo>
                <a:cubicBezTo>
                  <a:pt x="11816" y="6575"/>
                  <a:pt x="11810" y="6566"/>
                  <a:pt x="11791" y="6548"/>
                </a:cubicBezTo>
                <a:cubicBezTo>
                  <a:pt x="11725" y="6487"/>
                  <a:pt x="11677" y="6419"/>
                  <a:pt x="11685" y="6395"/>
                </a:cubicBezTo>
                <a:cubicBezTo>
                  <a:pt x="11704" y="6341"/>
                  <a:pt x="11832" y="6338"/>
                  <a:pt x="11821" y="6392"/>
                </a:cubicBezTo>
                <a:cubicBezTo>
                  <a:pt x="11816" y="6414"/>
                  <a:pt x="11840" y="6447"/>
                  <a:pt x="11873" y="6464"/>
                </a:cubicBezTo>
                <a:cubicBezTo>
                  <a:pt x="11933" y="6496"/>
                  <a:pt x="12413" y="6614"/>
                  <a:pt x="12977" y="6736"/>
                </a:cubicBezTo>
                <a:cubicBezTo>
                  <a:pt x="13483" y="6845"/>
                  <a:pt x="13542" y="6858"/>
                  <a:pt x="13787" y="6912"/>
                </a:cubicBezTo>
                <a:cubicBezTo>
                  <a:pt x="13917" y="6940"/>
                  <a:pt x="14099" y="6977"/>
                  <a:pt x="14191" y="6993"/>
                </a:cubicBezTo>
                <a:cubicBezTo>
                  <a:pt x="14284" y="7009"/>
                  <a:pt x="14497" y="7051"/>
                  <a:pt x="14664" y="7088"/>
                </a:cubicBezTo>
                <a:cubicBezTo>
                  <a:pt x="14831" y="7125"/>
                  <a:pt x="15146" y="7193"/>
                  <a:pt x="15364" y="7240"/>
                </a:cubicBezTo>
                <a:cubicBezTo>
                  <a:pt x="15582" y="7286"/>
                  <a:pt x="15939" y="7365"/>
                  <a:pt x="16157" y="7414"/>
                </a:cubicBezTo>
                <a:cubicBezTo>
                  <a:pt x="16435" y="7477"/>
                  <a:pt x="16637" y="7503"/>
                  <a:pt x="16832" y="7500"/>
                </a:cubicBezTo>
                <a:cubicBezTo>
                  <a:pt x="17109" y="7496"/>
                  <a:pt x="17110" y="7496"/>
                  <a:pt x="17372" y="7323"/>
                </a:cubicBezTo>
                <a:cubicBezTo>
                  <a:pt x="17834" y="7018"/>
                  <a:pt x="18285" y="6700"/>
                  <a:pt x="18290" y="6678"/>
                </a:cubicBezTo>
                <a:cubicBezTo>
                  <a:pt x="18290" y="6677"/>
                  <a:pt x="18291" y="6676"/>
                  <a:pt x="18290" y="6676"/>
                </a:cubicBezTo>
                <a:cubicBezTo>
                  <a:pt x="18287" y="6669"/>
                  <a:pt x="18268" y="6677"/>
                  <a:pt x="18242" y="6698"/>
                </a:cubicBezTo>
                <a:cubicBezTo>
                  <a:pt x="18201" y="6731"/>
                  <a:pt x="18186" y="6725"/>
                  <a:pt x="18161" y="6661"/>
                </a:cubicBezTo>
                <a:cubicBezTo>
                  <a:pt x="18144" y="6618"/>
                  <a:pt x="18094" y="6546"/>
                  <a:pt x="18050" y="6502"/>
                </a:cubicBezTo>
                <a:cubicBezTo>
                  <a:pt x="17787" y="6231"/>
                  <a:pt x="17687" y="6093"/>
                  <a:pt x="17722" y="6051"/>
                </a:cubicBezTo>
                <a:cubicBezTo>
                  <a:pt x="17732" y="6039"/>
                  <a:pt x="17746" y="6031"/>
                  <a:pt x="17758" y="6026"/>
                </a:cubicBezTo>
                <a:cubicBezTo>
                  <a:pt x="17704" y="5968"/>
                  <a:pt x="17672" y="5932"/>
                  <a:pt x="17608" y="5863"/>
                </a:cubicBezTo>
                <a:cubicBezTo>
                  <a:pt x="17137" y="5355"/>
                  <a:pt x="17105" y="5328"/>
                  <a:pt x="16891" y="5267"/>
                </a:cubicBezTo>
                <a:cubicBezTo>
                  <a:pt x="16780" y="5236"/>
                  <a:pt x="16651" y="5198"/>
                  <a:pt x="16604" y="5183"/>
                </a:cubicBezTo>
                <a:cubicBezTo>
                  <a:pt x="16558" y="5169"/>
                  <a:pt x="16406" y="5131"/>
                  <a:pt x="16267" y="5100"/>
                </a:cubicBezTo>
                <a:cubicBezTo>
                  <a:pt x="16128" y="5069"/>
                  <a:pt x="15976" y="5029"/>
                  <a:pt x="15930" y="5010"/>
                </a:cubicBezTo>
                <a:cubicBezTo>
                  <a:pt x="15883" y="4992"/>
                  <a:pt x="15800" y="4971"/>
                  <a:pt x="15744" y="4965"/>
                </a:cubicBezTo>
                <a:cubicBezTo>
                  <a:pt x="15688" y="4958"/>
                  <a:pt x="15605" y="4939"/>
                  <a:pt x="15558" y="4922"/>
                </a:cubicBezTo>
                <a:cubicBezTo>
                  <a:pt x="15427" y="4874"/>
                  <a:pt x="14654" y="4676"/>
                  <a:pt x="14175" y="4569"/>
                </a:cubicBezTo>
                <a:cubicBezTo>
                  <a:pt x="14128" y="4558"/>
                  <a:pt x="14075" y="4538"/>
                  <a:pt x="14057" y="4524"/>
                </a:cubicBezTo>
                <a:cubicBezTo>
                  <a:pt x="14019" y="4497"/>
                  <a:pt x="13745" y="4448"/>
                  <a:pt x="13723" y="4465"/>
                </a:cubicBezTo>
                <a:cubicBezTo>
                  <a:pt x="13716" y="4471"/>
                  <a:pt x="13678" y="4448"/>
                  <a:pt x="13640" y="4414"/>
                </a:cubicBezTo>
                <a:cubicBezTo>
                  <a:pt x="13624" y="4400"/>
                  <a:pt x="13605" y="4392"/>
                  <a:pt x="13587" y="4384"/>
                </a:cubicBezTo>
                <a:cubicBezTo>
                  <a:pt x="13565" y="4386"/>
                  <a:pt x="13533" y="4384"/>
                  <a:pt x="13494" y="4375"/>
                </a:cubicBezTo>
                <a:cubicBezTo>
                  <a:pt x="13442" y="4377"/>
                  <a:pt x="13356" y="4347"/>
                  <a:pt x="13296" y="4314"/>
                </a:cubicBezTo>
                <a:cubicBezTo>
                  <a:pt x="13217" y="4290"/>
                  <a:pt x="13127" y="4264"/>
                  <a:pt x="13049" y="4247"/>
                </a:cubicBezTo>
                <a:cubicBezTo>
                  <a:pt x="13038" y="4244"/>
                  <a:pt x="13021" y="4239"/>
                  <a:pt x="13009" y="4237"/>
                </a:cubicBezTo>
                <a:cubicBezTo>
                  <a:pt x="12861" y="4225"/>
                  <a:pt x="12665" y="4174"/>
                  <a:pt x="12564" y="4119"/>
                </a:cubicBezTo>
                <a:cubicBezTo>
                  <a:pt x="12062" y="3969"/>
                  <a:pt x="11953" y="3935"/>
                  <a:pt x="11871" y="3903"/>
                </a:cubicBezTo>
                <a:cubicBezTo>
                  <a:pt x="11820" y="3884"/>
                  <a:pt x="11779" y="3849"/>
                  <a:pt x="11778" y="3826"/>
                </a:cubicBezTo>
                <a:cubicBezTo>
                  <a:pt x="11778" y="3803"/>
                  <a:pt x="11752" y="3740"/>
                  <a:pt x="11721" y="3686"/>
                </a:cubicBezTo>
                <a:cubicBezTo>
                  <a:pt x="11649" y="3558"/>
                  <a:pt x="11626" y="2671"/>
                  <a:pt x="11694" y="2616"/>
                </a:cubicBezTo>
                <a:cubicBezTo>
                  <a:pt x="11724" y="2592"/>
                  <a:pt x="11732" y="2503"/>
                  <a:pt x="11722" y="2317"/>
                </a:cubicBezTo>
                <a:cubicBezTo>
                  <a:pt x="11711" y="2122"/>
                  <a:pt x="11721" y="2027"/>
                  <a:pt x="11760" y="1951"/>
                </a:cubicBezTo>
                <a:cubicBezTo>
                  <a:pt x="11798" y="1877"/>
                  <a:pt x="11812" y="1746"/>
                  <a:pt x="11812" y="1476"/>
                </a:cubicBezTo>
                <a:cubicBezTo>
                  <a:pt x="11812" y="1264"/>
                  <a:pt x="11826" y="1096"/>
                  <a:pt x="11846" y="1085"/>
                </a:cubicBezTo>
                <a:cubicBezTo>
                  <a:pt x="11852" y="1081"/>
                  <a:pt x="11858" y="1072"/>
                  <a:pt x="11863" y="1062"/>
                </a:cubicBezTo>
                <a:cubicBezTo>
                  <a:pt x="11863" y="941"/>
                  <a:pt x="11862" y="855"/>
                  <a:pt x="11861" y="772"/>
                </a:cubicBezTo>
                <a:cubicBezTo>
                  <a:pt x="11853" y="741"/>
                  <a:pt x="11842" y="716"/>
                  <a:pt x="11829" y="706"/>
                </a:cubicBezTo>
                <a:cubicBezTo>
                  <a:pt x="11801" y="683"/>
                  <a:pt x="11785" y="639"/>
                  <a:pt x="11795" y="610"/>
                </a:cubicBezTo>
                <a:cubicBezTo>
                  <a:pt x="11804" y="580"/>
                  <a:pt x="11797" y="506"/>
                  <a:pt x="11779" y="444"/>
                </a:cubicBezTo>
                <a:cubicBezTo>
                  <a:pt x="11760" y="379"/>
                  <a:pt x="11759" y="332"/>
                  <a:pt x="11774" y="304"/>
                </a:cubicBezTo>
                <a:cubicBezTo>
                  <a:pt x="11768" y="298"/>
                  <a:pt x="11764" y="292"/>
                  <a:pt x="11757" y="287"/>
                </a:cubicBezTo>
                <a:cubicBezTo>
                  <a:pt x="11726" y="259"/>
                  <a:pt x="11674" y="224"/>
                  <a:pt x="11642" y="208"/>
                </a:cubicBezTo>
                <a:cubicBezTo>
                  <a:pt x="11526" y="151"/>
                  <a:pt x="11466" y="112"/>
                  <a:pt x="11470" y="97"/>
                </a:cubicBezTo>
                <a:cubicBezTo>
                  <a:pt x="11478" y="66"/>
                  <a:pt x="11413" y="52"/>
                  <a:pt x="11247" y="50"/>
                </a:cubicBezTo>
                <a:cubicBezTo>
                  <a:pt x="11154" y="49"/>
                  <a:pt x="11001" y="36"/>
                  <a:pt x="10908" y="20"/>
                </a:cubicBezTo>
                <a:cubicBezTo>
                  <a:pt x="10834" y="8"/>
                  <a:pt x="10784" y="2"/>
                  <a:pt x="10731" y="0"/>
                </a:cubicBezTo>
                <a:close/>
                <a:moveTo>
                  <a:pt x="11621" y="129"/>
                </a:moveTo>
                <a:cubicBezTo>
                  <a:pt x="11609" y="130"/>
                  <a:pt x="11612" y="136"/>
                  <a:pt x="11627" y="146"/>
                </a:cubicBezTo>
                <a:cubicBezTo>
                  <a:pt x="11659" y="166"/>
                  <a:pt x="11665" y="166"/>
                  <a:pt x="11652" y="146"/>
                </a:cubicBezTo>
                <a:cubicBezTo>
                  <a:pt x="11646" y="137"/>
                  <a:pt x="11632" y="129"/>
                  <a:pt x="11621" y="129"/>
                </a:cubicBezTo>
                <a:close/>
              </a:path>
            </a:pathLst>
          </a:custGeom>
          <a:ln w="12700">
            <a:miter lim="400000"/>
          </a:ln>
          <a:effectLst>
            <a:outerShdw blurRad="279400" dist="147421" dir="2561537" rotWithShape="0">
              <a:srgbClr val="000000">
                <a:alpha val="51901"/>
              </a:srgbClr>
            </a:outerShdw>
          </a:effectLst>
        </p:spPr>
      </p:pic>
      <p:sp>
        <p:nvSpPr>
          <p:cNvPr id="260" name="Know the rules"/>
          <p:cNvSpPr txBox="1">
            <a:spLocks noGrp="1"/>
          </p:cNvSpPr>
          <p:nvPr>
            <p:ph type="title"/>
          </p:nvPr>
        </p:nvSpPr>
        <p:spPr>
          <a:xfrm>
            <a:off x="707607" y="1523633"/>
            <a:ext cx="13476509" cy="1877605"/>
          </a:xfrm>
          <a:prstGeom prst="rect">
            <a:avLst/>
          </a:prstGeom>
        </p:spPr>
        <p:txBody>
          <a:bodyPr/>
          <a:lstStyle>
            <a:lvl1pPr defTabSz="379729">
              <a:lnSpc>
                <a:spcPct val="80000"/>
              </a:lnSpc>
              <a:spcBef>
                <a:spcPts val="0"/>
              </a:spcBef>
              <a:defRPr sz="13800" b="0" cap="all">
                <a:solidFill>
                  <a:srgbClr val="75B055"/>
                </a:solidFill>
                <a:latin typeface="+mj-lt"/>
                <a:ea typeface="+mj-ea"/>
                <a:cs typeface="+mj-cs"/>
                <a:sym typeface="DIN Condensed Bold"/>
              </a:defRPr>
            </a:lvl1pPr>
          </a:lstStyle>
          <a:p>
            <a:r>
              <a:t>Know the rules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Understand your role"/>
          <p:cNvSpPr txBox="1">
            <a:spLocks noGrp="1"/>
          </p:cNvSpPr>
          <p:nvPr>
            <p:ph type="body" idx="21"/>
          </p:nvPr>
        </p:nvSpPr>
        <p:spPr>
          <a:prstGeom prst="rect">
            <a:avLst/>
          </a:prstGeom>
        </p:spPr>
        <p:txBody>
          <a:bodyPr/>
          <a:lstStyle/>
          <a:p>
            <a:r>
              <a:t>Understand your role</a:t>
            </a:r>
          </a:p>
        </p:txBody>
      </p:sp>
      <p:sp>
        <p:nvSpPr>
          <p:cNvPr id="265" name="Perfect Practice"/>
          <p:cNvSpPr txBox="1">
            <a:spLocks noGrp="1"/>
          </p:cNvSpPr>
          <p:nvPr>
            <p:ph type="title"/>
          </p:nvPr>
        </p:nvSpPr>
        <p:spPr>
          <a:xfrm>
            <a:off x="762000" y="1562042"/>
            <a:ext cx="13150471" cy="1828916"/>
          </a:xfrm>
          <a:prstGeom prst="rect">
            <a:avLst/>
          </a:prstGeom>
        </p:spPr>
        <p:txBody>
          <a:bodyPr/>
          <a:lstStyle>
            <a:lvl1pPr defTabSz="411479">
              <a:spcBef>
                <a:spcPts val="1700"/>
              </a:spcBef>
              <a:defRPr sz="13500" b="0" cap="all">
                <a:latin typeface="+mj-lt"/>
                <a:ea typeface="+mj-ea"/>
                <a:cs typeface="+mj-cs"/>
                <a:sym typeface="DIN Condensed Bold"/>
              </a:defRPr>
            </a:lvl1pPr>
          </a:lstStyle>
          <a:p>
            <a:r>
              <a:t>Perfect Practice</a:t>
            </a:r>
          </a:p>
        </p:txBody>
      </p:sp>
      <p:sp>
        <p:nvSpPr>
          <p:cNvPr id="266" name="LISTEN…"/>
          <p:cNvSpPr txBox="1">
            <a:spLocks noGrp="1"/>
          </p:cNvSpPr>
          <p:nvPr>
            <p:ph type="body" sz="half" idx="1"/>
          </p:nvPr>
        </p:nvSpPr>
        <p:spPr>
          <a:xfrm>
            <a:off x="952373" y="3683000"/>
            <a:ext cx="11337897" cy="9195306"/>
          </a:xfrm>
          <a:prstGeom prst="rect">
            <a:avLst/>
          </a:prstGeom>
        </p:spPr>
        <p:txBody>
          <a:bodyPr/>
          <a:lstStyle/>
          <a:p>
            <a:pPr marL="670560" indent="-670560" defTabSz="385572">
              <a:spcBef>
                <a:spcPts val="2700"/>
              </a:spcBef>
              <a:buSzPct val="145000"/>
              <a:buFontTx/>
              <a:buChar char="‣"/>
              <a:defRPr sz="4422">
                <a:solidFill>
                  <a:srgbClr val="FFFFFF"/>
                </a:solidFill>
                <a:latin typeface="Avenir Next Regular"/>
                <a:ea typeface="Avenir Next Regular"/>
                <a:cs typeface="Avenir Next Regular"/>
                <a:sym typeface="Avenir Next Regular"/>
              </a:defRPr>
            </a:pPr>
            <a:r>
              <a:t>LISTEN</a:t>
            </a:r>
          </a:p>
          <a:p>
            <a:pPr marL="1634490" lvl="1" indent="-670560" defTabSz="385572">
              <a:spcBef>
                <a:spcPts val="0"/>
              </a:spcBef>
              <a:buSzPct val="145000"/>
              <a:buFontTx/>
              <a:buChar char="-"/>
              <a:defRPr sz="4422">
                <a:solidFill>
                  <a:srgbClr val="FFFFFF"/>
                </a:solidFill>
                <a:latin typeface="Avenir Next Regular"/>
                <a:ea typeface="Avenir Next Regular"/>
                <a:cs typeface="Avenir Next Regular"/>
                <a:sym typeface="Avenir Next Regular"/>
              </a:defRPr>
            </a:pPr>
            <a:r>
              <a:t>Listen, listen, and then listen more. </a:t>
            </a:r>
          </a:p>
          <a:p>
            <a:pPr marL="1634490" lvl="1" indent="-670560" defTabSz="385572">
              <a:spcBef>
                <a:spcPts val="0"/>
              </a:spcBef>
              <a:buSzPct val="145000"/>
              <a:buFontTx/>
              <a:buChar char="-"/>
              <a:defRPr sz="4422">
                <a:solidFill>
                  <a:srgbClr val="FFFFFF"/>
                </a:solidFill>
                <a:latin typeface="Avenir Next Regular"/>
                <a:ea typeface="Avenir Next Regular"/>
                <a:cs typeface="Avenir Next Regular"/>
                <a:sym typeface="Avenir Next Regular"/>
              </a:defRPr>
            </a:pPr>
            <a:r>
              <a:t>Remain objective. Never take sides.</a:t>
            </a:r>
          </a:p>
          <a:p>
            <a:pPr marL="670560" indent="-670560" defTabSz="385572">
              <a:spcBef>
                <a:spcPts val="2700"/>
              </a:spcBef>
              <a:buSzPct val="145000"/>
              <a:buFontTx/>
              <a:buChar char="‣"/>
              <a:defRPr sz="4422">
                <a:solidFill>
                  <a:srgbClr val="FFFFFF"/>
                </a:solidFill>
                <a:latin typeface="Avenir Next Regular"/>
                <a:ea typeface="Avenir Next Regular"/>
                <a:cs typeface="Avenir Next Regular"/>
                <a:sym typeface="Avenir Next Regular"/>
              </a:defRPr>
            </a:pPr>
            <a:r>
              <a:t>COMMUNICATE</a:t>
            </a:r>
          </a:p>
          <a:p>
            <a:pPr marL="1550670" lvl="3" indent="-670560" defTabSz="385572">
              <a:spcBef>
                <a:spcPts val="0"/>
              </a:spcBef>
              <a:buSzPct val="145000"/>
              <a:buFontTx/>
              <a:buChar char="-"/>
              <a:defRPr sz="4422">
                <a:solidFill>
                  <a:srgbClr val="FFFFFF"/>
                </a:solidFill>
                <a:latin typeface="Avenir Next Regular"/>
                <a:ea typeface="Avenir Next Regular"/>
                <a:cs typeface="Avenir Next Regular"/>
                <a:sym typeface="Avenir Next Regular"/>
              </a:defRPr>
            </a:pPr>
            <a:r>
              <a:t>Help organize information</a:t>
            </a:r>
          </a:p>
          <a:p>
            <a:pPr marL="1550670" lvl="3" indent="-670560" defTabSz="385572">
              <a:spcBef>
                <a:spcPts val="0"/>
              </a:spcBef>
              <a:buSzPct val="145000"/>
              <a:buFontTx/>
              <a:buChar char="-"/>
              <a:defRPr sz="4422">
                <a:solidFill>
                  <a:srgbClr val="FFFFFF"/>
                </a:solidFill>
                <a:latin typeface="Avenir Next Regular"/>
                <a:ea typeface="Avenir Next Regular"/>
                <a:cs typeface="Avenir Next Regular"/>
                <a:sym typeface="Avenir Next Regular"/>
              </a:defRPr>
            </a:pPr>
            <a:r>
              <a:t>Simultaneous transparent communication to both parties.</a:t>
            </a:r>
          </a:p>
          <a:p>
            <a:pPr marL="1550670" lvl="3" indent="-670560" defTabSz="385572">
              <a:spcBef>
                <a:spcPts val="0"/>
              </a:spcBef>
              <a:buSzPct val="145000"/>
              <a:buFontTx/>
              <a:buChar char="-"/>
              <a:defRPr sz="4422">
                <a:solidFill>
                  <a:srgbClr val="FFFFFF"/>
                </a:solidFill>
                <a:latin typeface="Avenir Next Regular"/>
                <a:ea typeface="Avenir Next Regular"/>
                <a:cs typeface="Avenir Next Regular"/>
                <a:sym typeface="Avenir Next Regular"/>
              </a:defRPr>
            </a:pPr>
            <a:r>
              <a:t>Set advice/service expectations.</a:t>
            </a:r>
          </a:p>
          <a:p>
            <a:pPr marL="1550670" lvl="3" indent="-670560" defTabSz="385572">
              <a:spcBef>
                <a:spcPts val="0"/>
              </a:spcBef>
              <a:buSzPct val="145000"/>
              <a:buFontTx/>
              <a:buChar char="-"/>
              <a:defRPr sz="4422">
                <a:solidFill>
                  <a:srgbClr val="FFFFFF"/>
                </a:solidFill>
                <a:latin typeface="Avenir Next Regular"/>
                <a:ea typeface="Avenir Next Regular"/>
                <a:cs typeface="Avenir Next Regular"/>
                <a:sym typeface="Avenir Next Regular"/>
              </a:defRPr>
            </a:pPr>
            <a:r>
              <a:t>Deliver complete financial packets to both parties.</a:t>
            </a:r>
          </a:p>
          <a:p>
            <a:pPr marL="670560" indent="-670560" defTabSz="385572">
              <a:spcBef>
                <a:spcPts val="2700"/>
              </a:spcBef>
              <a:buSzPct val="145000"/>
              <a:buFontTx/>
              <a:buChar char="‣"/>
              <a:defRPr sz="4422">
                <a:solidFill>
                  <a:srgbClr val="FFFFFF"/>
                </a:solidFill>
                <a:latin typeface="Avenir Next Regular"/>
                <a:ea typeface="Avenir Next Regular"/>
                <a:cs typeface="Avenir Next Regular"/>
                <a:sym typeface="Avenir Next Regular"/>
              </a:defRPr>
            </a:pPr>
            <a:r>
              <a:t>REFER to other professionals.</a:t>
            </a:r>
          </a:p>
        </p:txBody>
      </p:sp>
      <p:pic>
        <p:nvPicPr>
          <p:cNvPr id="267" name="E4_NewLogo_White.png" descr="E4_NewLogo_White.png"/>
          <p:cNvPicPr>
            <a:picLocks noChangeAspect="1"/>
          </p:cNvPicPr>
          <p:nvPr/>
        </p:nvPicPr>
        <p:blipFill>
          <a:blip r:embed="rId3">
            <a:alphaModFix amt="24857"/>
          </a:blip>
          <a:stretch>
            <a:fillRect/>
          </a:stretch>
        </p:blipFill>
        <p:spPr>
          <a:xfrm>
            <a:off x="19749644" y="11848599"/>
            <a:ext cx="4085508" cy="1361836"/>
          </a:xfrm>
          <a:prstGeom prst="rect">
            <a:avLst/>
          </a:prstGeom>
          <a:ln w="12700">
            <a:miter lim="400000"/>
          </a:ln>
        </p:spPr>
      </p:pic>
      <p:pic>
        <p:nvPicPr>
          <p:cNvPr id="268" name="Screen Shot 2021-01-05 at 9.09.37 PM.png" descr="Screen Shot 2021-01-05 at 9.09.37 PM.png"/>
          <p:cNvPicPr>
            <a:picLocks noChangeAspect="1"/>
          </p:cNvPicPr>
          <p:nvPr/>
        </p:nvPicPr>
        <p:blipFill>
          <a:blip r:embed="rId4"/>
          <a:srcRect r="4293"/>
          <a:stretch>
            <a:fillRect/>
          </a:stretch>
        </p:blipFill>
        <p:spPr>
          <a:xfrm>
            <a:off x="15424150" y="3010840"/>
            <a:ext cx="7086324" cy="7097110"/>
          </a:xfrm>
          <a:prstGeom prst="rect">
            <a:avLst/>
          </a:prstGeom>
          <a:ln w="12700">
            <a:miter lim="400000"/>
          </a:ln>
        </p:spPr>
      </p:pic>
      <p:pic>
        <p:nvPicPr>
          <p:cNvPr id="269" name="Divorce Documentation.pdf" descr="Divorce Documentation.pdf"/>
          <p:cNvPicPr>
            <a:picLocks noChangeAspect="1"/>
          </p:cNvPicPr>
          <p:nvPr/>
        </p:nvPicPr>
        <p:blipFill>
          <a:blip r:embed="rId5"/>
          <a:stretch>
            <a:fillRect/>
          </a:stretch>
        </p:blipFill>
        <p:spPr>
          <a:xfrm>
            <a:off x="13398203" y="283498"/>
            <a:ext cx="10160594" cy="13149004"/>
          </a:xfrm>
          <a:prstGeom prst="rect">
            <a:avLst/>
          </a:prstGeom>
          <a:ln w="25400">
            <a:solidFill>
              <a:srgbClr val="000000"/>
            </a:solidFill>
            <a:miter lim="400000"/>
          </a:ln>
          <a:effectLst>
            <a:outerShdw blurRad="254000" dist="190411" dir="1857825"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69"/>
                                        </p:tgtEl>
                                        <p:attrNameLst>
                                          <p:attrName>style.visibility</p:attrName>
                                        </p:attrNameLst>
                                      </p:cBhvr>
                                      <p:to>
                                        <p:strVal val="visible"/>
                                      </p:to>
                                    </p:set>
                                    <p:animEffect transition="in" filter="fade">
                                      <p:cBhvr>
                                        <p:cTn id="7" dur="1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 descr="Image"/>
          <p:cNvPicPr>
            <a:picLocks noChangeAspect="1"/>
          </p:cNvPicPr>
          <p:nvPr/>
        </p:nvPicPr>
        <p:blipFill>
          <a:blip r:embed="rId3"/>
          <a:srcRect b="1678"/>
          <a:stretch>
            <a:fillRect/>
          </a:stretch>
        </p:blipFill>
        <p:spPr>
          <a:xfrm>
            <a:off x="13539985" y="4151709"/>
            <a:ext cx="9876988" cy="8054022"/>
          </a:xfrm>
          <a:prstGeom prst="rect">
            <a:avLst/>
          </a:prstGeom>
          <a:ln w="12700">
            <a:miter lim="400000"/>
          </a:ln>
        </p:spPr>
      </p:pic>
      <p:sp>
        <p:nvSpPr>
          <p:cNvPr id="274" name="Divorce Referral Sheet"/>
          <p:cNvSpPr txBox="1">
            <a:spLocks noGrp="1"/>
          </p:cNvSpPr>
          <p:nvPr>
            <p:ph type="title"/>
          </p:nvPr>
        </p:nvSpPr>
        <p:spPr>
          <a:xfrm>
            <a:off x="716041" y="1684070"/>
            <a:ext cx="13953309" cy="1602234"/>
          </a:xfrm>
          <a:prstGeom prst="rect">
            <a:avLst/>
          </a:prstGeom>
        </p:spPr>
        <p:txBody>
          <a:bodyPr lIns="45719" tIns="45719" rIns="45719" bIns="45719" anchor="ctr"/>
          <a:lstStyle>
            <a:lvl1pPr defTabSz="365760">
              <a:spcBef>
                <a:spcPts val="0"/>
              </a:spcBef>
              <a:defRPr sz="12000" b="0" cap="all">
                <a:solidFill>
                  <a:srgbClr val="75B055"/>
                </a:solidFill>
                <a:latin typeface="+mj-lt"/>
                <a:ea typeface="+mj-ea"/>
                <a:cs typeface="+mj-cs"/>
                <a:sym typeface="DIN Condensed Bold"/>
              </a:defRPr>
            </a:lvl1pPr>
          </a:lstStyle>
          <a:p>
            <a:r>
              <a:t>Divorce Referral Sheet</a:t>
            </a:r>
          </a:p>
        </p:txBody>
      </p:sp>
      <p:sp>
        <p:nvSpPr>
          <p:cNvPr id="275" name="Understand your role and limitations.…"/>
          <p:cNvSpPr txBox="1">
            <a:spLocks noGrp="1"/>
          </p:cNvSpPr>
          <p:nvPr>
            <p:ph type="body" sz="half" idx="1"/>
          </p:nvPr>
        </p:nvSpPr>
        <p:spPr>
          <a:xfrm>
            <a:off x="1516264" y="4280207"/>
            <a:ext cx="9877108" cy="10446808"/>
          </a:xfrm>
          <a:prstGeom prst="rect">
            <a:avLst/>
          </a:prstGeom>
        </p:spPr>
        <p:txBody>
          <a:bodyPr lIns="45719" tIns="45719" rIns="45719" bIns="45719"/>
          <a:lstStyle/>
          <a:p>
            <a:pPr marL="685800" indent="-685800" defTabSz="914400">
              <a:lnSpc>
                <a:spcPct val="90000"/>
              </a:lnSpc>
              <a:spcBef>
                <a:spcPts val="6000"/>
              </a:spcBef>
              <a:buClr>
                <a:schemeClr val="accent3"/>
              </a:buClr>
              <a:buSzPct val="100000"/>
              <a:buFontTx/>
              <a:buChar char="‣"/>
              <a:defRPr sz="6500">
                <a:solidFill>
                  <a:srgbClr val="FFFFFF"/>
                </a:solidFill>
                <a:latin typeface="Avenir Next Regular"/>
                <a:ea typeface="Avenir Next Regular"/>
                <a:cs typeface="Avenir Next Regular"/>
                <a:sym typeface="Avenir Next Regular"/>
              </a:defRPr>
            </a:pPr>
            <a:r>
              <a:t>Understand your role and limitations.</a:t>
            </a:r>
          </a:p>
          <a:p>
            <a:pPr marL="685800" indent="-685800" defTabSz="914400">
              <a:lnSpc>
                <a:spcPct val="90000"/>
              </a:lnSpc>
              <a:spcBef>
                <a:spcPts val="6000"/>
              </a:spcBef>
              <a:buClr>
                <a:schemeClr val="accent3"/>
              </a:buClr>
              <a:buSzPct val="100000"/>
              <a:buFontTx/>
              <a:buChar char="‣"/>
              <a:defRPr sz="6500">
                <a:solidFill>
                  <a:srgbClr val="FFFFFF"/>
                </a:solidFill>
                <a:latin typeface="Avenir Next Regular"/>
                <a:ea typeface="Avenir Next Regular"/>
                <a:cs typeface="Avenir Next Regular"/>
                <a:sym typeface="Avenir Next Regular"/>
              </a:defRPr>
            </a:pPr>
            <a:r>
              <a:t>As you refer out, so shall you be referred to.</a:t>
            </a:r>
          </a:p>
          <a:p>
            <a:pPr marL="685800" indent="-685800" defTabSz="914400">
              <a:lnSpc>
                <a:spcPct val="90000"/>
              </a:lnSpc>
              <a:spcBef>
                <a:spcPts val="6000"/>
              </a:spcBef>
              <a:buClr>
                <a:schemeClr val="accent3"/>
              </a:buClr>
              <a:buSzPct val="100000"/>
              <a:buFontTx/>
              <a:buChar char="‣"/>
              <a:defRPr sz="6500">
                <a:solidFill>
                  <a:srgbClr val="FFFFFF"/>
                </a:solidFill>
                <a:latin typeface="Avenir Next Regular"/>
                <a:ea typeface="Avenir Next Regular"/>
                <a:cs typeface="Avenir Next Regular"/>
                <a:sym typeface="Avenir Next Regular"/>
              </a:defRPr>
            </a:pPr>
            <a:r>
              <a:t>Use our template on your letterhead.</a:t>
            </a:r>
          </a:p>
        </p:txBody>
      </p:sp>
      <p:pic>
        <p:nvPicPr>
          <p:cNvPr id="276" name="Divorce Referrals.pdf" descr="Divorce Referrals.pdf"/>
          <p:cNvPicPr>
            <a:picLocks noChangeAspect="1"/>
          </p:cNvPicPr>
          <p:nvPr/>
        </p:nvPicPr>
        <p:blipFill>
          <a:blip r:embed="rId4"/>
          <a:stretch>
            <a:fillRect/>
          </a:stretch>
        </p:blipFill>
        <p:spPr>
          <a:xfrm>
            <a:off x="13449403" y="349759"/>
            <a:ext cx="10058192" cy="13016482"/>
          </a:xfrm>
          <a:prstGeom prst="rect">
            <a:avLst/>
          </a:prstGeom>
          <a:ln w="25400">
            <a:solidFill>
              <a:srgbClr val="000000"/>
            </a:solidFill>
            <a:miter lim="400000"/>
          </a:ln>
          <a:effectLst>
            <a:outerShdw blurRad="254000" dist="190411" dir="1857825"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76"/>
                                        </p:tgtEl>
                                        <p:attrNameLst>
                                          <p:attrName>style.visibility</p:attrName>
                                        </p:attrNameLst>
                                      </p:cBhvr>
                                      <p:to>
                                        <p:strVal val="visible"/>
                                      </p:to>
                                    </p:set>
                                    <p:animEffect transition="in" filter="fade">
                                      <p:cBhvr>
                                        <p:cTn id="7" dur="1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1" animBg="1" advAuto="0"/>
    </p:bldLst>
  </p:timing>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Bold"/>
        <a:ea typeface="DIN Condensed Bold"/>
        <a:cs typeface="DIN Condensed Bold"/>
      </a:majorFont>
      <a:minorFont>
        <a:latin typeface="Arial"/>
        <a:ea typeface="Arial"/>
        <a:cs typeface="Arial"/>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80000"/>
          </a:lnSpc>
          <a:spcBef>
            <a:spcPts val="0"/>
          </a:spcBef>
          <a:spcAft>
            <a:spcPts val="0"/>
          </a:spcAft>
          <a:buClrTx/>
          <a:buSzTx/>
          <a:buFontTx/>
          <a:buNone/>
          <a:tabLst/>
          <a:defRPr kumimoji="0" sz="4000" b="0" i="0" u="none" strike="noStrike" cap="all" spc="0" normalizeH="0" baseline="0">
            <a:ln>
              <a:noFill/>
            </a:ln>
            <a:solidFill>
              <a:srgbClr val="FFFFFF"/>
            </a:solidFill>
            <a:effectLst/>
            <a:uFillTx/>
            <a:latin typeface="+mj-lt"/>
            <a:ea typeface="+mj-ea"/>
            <a:cs typeface="+mj-cs"/>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Bold"/>
        <a:ea typeface="DIN Condensed Bold"/>
        <a:cs typeface="DIN Condensed Bold"/>
      </a:majorFont>
      <a:minorFont>
        <a:latin typeface="Arial"/>
        <a:ea typeface="Arial"/>
        <a:cs typeface="Arial"/>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80000"/>
          </a:lnSpc>
          <a:spcBef>
            <a:spcPts val="0"/>
          </a:spcBef>
          <a:spcAft>
            <a:spcPts val="0"/>
          </a:spcAft>
          <a:buClrTx/>
          <a:buSzTx/>
          <a:buFontTx/>
          <a:buNone/>
          <a:tabLst/>
          <a:defRPr kumimoji="0" sz="4000" b="0" i="0" u="none" strike="noStrike" cap="all" spc="0" normalizeH="0" baseline="0">
            <a:ln>
              <a:noFill/>
            </a:ln>
            <a:solidFill>
              <a:srgbClr val="FFFFFF"/>
            </a:solidFill>
            <a:effectLst/>
            <a:uFillTx/>
            <a:latin typeface="+mj-lt"/>
            <a:ea typeface="+mj-ea"/>
            <a:cs typeface="+mj-cs"/>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3112</Words>
  <Application>Microsoft Macintosh PowerPoint</Application>
  <PresentationFormat>Custom</PresentationFormat>
  <Paragraphs>265</Paragraphs>
  <Slides>15</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Avenir Next Medium</vt:lpstr>
      <vt:lpstr>Avenir Next Regular</vt:lpstr>
      <vt:lpstr>Calibri</vt:lpstr>
      <vt:lpstr>DIN Alternate Bold</vt:lpstr>
      <vt:lpstr>DIN Condensed Bold</vt:lpstr>
      <vt:lpstr>Helvetica</vt:lpstr>
      <vt:lpstr>Helvetica Neue</vt:lpstr>
      <vt:lpstr>Nunito Sans ExtraBold</vt:lpstr>
      <vt:lpstr>Nunito Sans Regular</vt:lpstr>
      <vt:lpstr>Roboto Slab Bold</vt:lpstr>
      <vt:lpstr>New_Template7</vt:lpstr>
      <vt:lpstr>Advising Through transition: Divorce</vt:lpstr>
      <vt:lpstr>The cause and Effect of Transitional Life Events</vt:lpstr>
      <vt:lpstr>70%</vt:lpstr>
      <vt:lpstr>PowerPoint Presentation</vt:lpstr>
      <vt:lpstr>American divorce</vt:lpstr>
      <vt:lpstr>Grey Divorce</vt:lpstr>
      <vt:lpstr>Know the rules</vt:lpstr>
      <vt:lpstr>Perfect Practice</vt:lpstr>
      <vt:lpstr>Divorce Referral Sheet</vt:lpstr>
      <vt:lpstr>10 Key Divorce Terms Every advisor should know:</vt:lpstr>
      <vt:lpstr>Should you specialize?</vt:lpstr>
      <vt:lpstr>Avoiding Awkward</vt:lpstr>
      <vt:lpstr>What can insurance do for your clients going through divorce?</vt:lpstr>
      <vt:lpstr>PowerPoint Presentation</vt:lpstr>
      <vt:lpstr>Divorce: Split pension replacement with Annuity.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Advising Through transition: Divorce</dc:title>
  <cp:lastModifiedBy>John Florance</cp:lastModifiedBy>
  <cp:revision>1</cp:revision>
  <dcterms:modified xsi:type="dcterms:W3CDTF">2021-01-13T18:51:32Z</dcterms:modified>
</cp:coreProperties>
</file>