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256" r:id="rId6"/>
    <p:sldId id="262" r:id="rId7"/>
    <p:sldId id="263" r:id="rId8"/>
    <p:sldId id="265" r:id="rId9"/>
    <p:sldId id="257" r:id="rId10"/>
    <p:sldId id="280" r:id="rId11"/>
    <p:sldId id="281" r:id="rId12"/>
    <p:sldId id="278" r:id="rId13"/>
    <p:sldId id="284" r:id="rId14"/>
    <p:sldId id="287" r:id="rId15"/>
    <p:sldId id="285" r:id="rId16"/>
    <p:sldId id="286" r:id="rId17"/>
    <p:sldId id="292" r:id="rId18"/>
    <p:sldId id="279" r:id="rId19"/>
    <p:sldId id="288" r:id="rId20"/>
    <p:sldId id="290" r:id="rId21"/>
    <p:sldId id="291" r:id="rId22"/>
    <p:sldId id="289" r:id="rId23"/>
    <p:sldId id="282" r:id="rId24"/>
    <p:sldId id="283" r:id="rId25"/>
    <p:sldId id="295" r:id="rId26"/>
    <p:sldId id="267" r:id="rId27"/>
    <p:sldId id="294" r:id="rId28"/>
    <p:sldId id="293" r:id="rId29"/>
    <p:sldId id="270" r:id="rId30"/>
    <p:sldId id="277" r:id="rId31"/>
    <p:sldId id="259" r:id="rId32"/>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 id="1" name="Britt, Shawn A" initials="BSA" lastIdx="1" clrIdx="1">
    <p:extLst>
      <p:ext uri="{19B8F6BF-5375-455C-9EA6-DF929625EA0E}">
        <p15:presenceInfo xmlns:p15="http://schemas.microsoft.com/office/powerpoint/2012/main" userId="S::BRITTS@nationwide.com::b6c87591-45e2-44fa-b16f-869cda781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DD7"/>
    <a:srgbClr val="003B5C"/>
    <a:srgbClr val="675C53"/>
    <a:srgbClr val="578999"/>
    <a:srgbClr val="092744"/>
    <a:srgbClr val="009789"/>
    <a:srgbClr val="886C44"/>
    <a:srgbClr val="FDA01A"/>
    <a:srgbClr val="6E5F53"/>
    <a:srgbClr val="82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905F0-2C80-41A8-8E70-8F48238C6C40}" v="3" dt="2021-09-16T21:43:55.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792" autoAdjust="0"/>
  </p:normalViewPr>
  <p:slideViewPr>
    <p:cSldViewPr>
      <p:cViewPr varScale="1">
        <p:scale>
          <a:sx n="86" d="100"/>
          <a:sy n="86" d="100"/>
        </p:scale>
        <p:origin x="2352" y="54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a:t>
            </a:fld>
            <a:endParaRPr lang="en-US"/>
          </a:p>
        </p:txBody>
      </p:sp>
    </p:spTree>
    <p:extLst>
      <p:ext uri="{BB962C8B-B14F-4D97-AF65-F5344CB8AC3E}">
        <p14:creationId xmlns:p14="http://schemas.microsoft.com/office/powerpoint/2010/main" val="249903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LTC industry has concerns regarding the effect the WA program may have on client perception of LTC need. False security that </a:t>
            </a:r>
            <a:r>
              <a:rPr lang="en-US" sz="1400" i="1" dirty="0"/>
              <a:t>“LTC is taken care of by the state!” </a:t>
            </a:r>
            <a:r>
              <a:rPr lang="en-US" sz="1400" dirty="0"/>
              <a:t>is a huge concern, the are being that WA citizens will be disincentivized from purchasing meaningful LTC coverage.</a:t>
            </a:r>
          </a:p>
          <a:p>
            <a:r>
              <a:rPr lang="en-US" sz="1400" dirty="0"/>
              <a:t>But will $36,500 (in WA) really be enough to fund LTC needs?</a:t>
            </a:r>
          </a:p>
          <a:p>
            <a:r>
              <a:rPr lang="en-US" sz="1400" dirty="0"/>
              <a:t>Will clients understand they need more coverage?</a:t>
            </a:r>
          </a:p>
          <a:p>
            <a:r>
              <a:rPr lang="en-US" sz="1400" dirty="0"/>
              <a:t>Will clients understand that a state bill may not cover spouse?</a:t>
            </a:r>
          </a:p>
          <a:p>
            <a:endParaRPr lang="en-US" sz="1400" dirty="0"/>
          </a:p>
          <a:p>
            <a:r>
              <a:rPr lang="en-US" sz="1400" dirty="0"/>
              <a:t>And will the “bad press” used by WA ultimately cause mistrust of the LTC industry? The LTC industry is not “broken” as stated in the WA legislation. The LTC industry has evolved. Erroneous information about the LTC industry was used as part of state’s campaign to explain need for the program. The problem is that lack in the LTC industry of trust could result in lack of further LTC planning by clients.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10</a:t>
            </a:fld>
            <a:endParaRPr lang="en-US" dirty="0"/>
          </a:p>
        </p:txBody>
      </p:sp>
    </p:spTree>
    <p:extLst>
      <p:ext uri="{BB962C8B-B14F-4D97-AF65-F5344CB8AC3E}">
        <p14:creationId xmlns:p14="http://schemas.microsoft.com/office/powerpoint/2010/main" val="202065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legislative solutions can help certain segments of the population. </a:t>
            </a:r>
          </a:p>
          <a:p>
            <a:r>
              <a:rPr lang="en-US" sz="1400" dirty="0"/>
              <a:t>Low-income employees who cannot afford private coverage, but will not qualify for Medicaid may get value from state programs.</a:t>
            </a:r>
          </a:p>
          <a:p>
            <a:r>
              <a:rPr lang="en-US" sz="1400" dirty="0"/>
              <a:t>Uninsurable employees/residents at older ages can benefits since they may be too old to self fund. However, younger employees/residents who are uninsurable for a LTC policy may be better off with a dedicated savings plan (assuming they would stick with the plan)</a:t>
            </a:r>
          </a:p>
          <a:p>
            <a:r>
              <a:rPr lang="en-US" sz="1400" dirty="0"/>
              <a:t>People retiring in the next 10 to 15 years and making less than $500,000 (using WA Cares Fund as the example in the comparison)</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dirty="0"/>
          </a:p>
        </p:txBody>
      </p:sp>
    </p:spTree>
    <p:extLst>
      <p:ext uri="{BB962C8B-B14F-4D97-AF65-F5344CB8AC3E}">
        <p14:creationId xmlns:p14="http://schemas.microsoft.com/office/powerpoint/2010/main" val="406942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many people who will be left out of getting LTC benefit from the WA Cares Fund. </a:t>
            </a:r>
          </a:p>
          <a:p>
            <a:r>
              <a:rPr lang="en-US" sz="1400" dirty="0"/>
              <a:t>People already retired or will retire in the next few years and are unable to vest</a:t>
            </a:r>
          </a:p>
          <a:p>
            <a:r>
              <a:rPr lang="en-US" sz="1400" dirty="0"/>
              <a:t>Non-working spouses are not covered by the WA Cares Fund, unless they return to work long enough to vest. Will other states programs include non-working spouses?</a:t>
            </a:r>
          </a:p>
          <a:p>
            <a:r>
              <a:rPr lang="en-US" sz="1400" dirty="0"/>
              <a:t>People who move or retire out of state, even if vested will receive no benefits. You must be a resident of WA to receive LTC benefits from the program.</a:t>
            </a:r>
          </a:p>
          <a:p>
            <a:r>
              <a:rPr lang="en-US" sz="1400" dirty="0"/>
              <a:t>People who never lived in WA but had to pay the tax due to being classified as a WA state employee. As above, you must be a WA resident to receive benefits. </a:t>
            </a:r>
          </a:p>
          <a:p>
            <a:r>
              <a:rPr lang="en-US" sz="1400" dirty="0"/>
              <a:t>Will other state programs address some of these gaps?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dirty="0"/>
          </a:p>
        </p:txBody>
      </p:sp>
    </p:spTree>
    <p:extLst>
      <p:ext uri="{BB962C8B-B14F-4D97-AF65-F5344CB8AC3E}">
        <p14:creationId xmlns:p14="http://schemas.microsoft.com/office/powerpoint/2010/main" val="153071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16819"/>
            <a:ext cx="6096000" cy="4341813"/>
          </a:xfrm>
        </p:spPr>
        <p:txBody>
          <a:bodyPr/>
          <a:lstStyle/>
          <a:p>
            <a:r>
              <a:rPr lang="en-US" dirty="0"/>
              <a:t>While Washington is the first state to implement a state program, the federal government is also looking at new options in creating financial help with LTC expenses.</a:t>
            </a:r>
          </a:p>
          <a:p>
            <a:r>
              <a:rPr lang="en-US" b="1" dirty="0"/>
              <a:t>WISH Act </a:t>
            </a:r>
            <a:r>
              <a:rPr lang="en-US" dirty="0"/>
              <a:t>– a.k.a. Well-Being Insurance for Seniors to be at Home Act. </a:t>
            </a:r>
          </a:p>
          <a:p>
            <a:pPr marL="171450" indent="-171450">
              <a:buFont typeface="Arial" panose="020B0604020202020204" pitchFamily="34" charset="0"/>
              <a:buChar char="•"/>
            </a:pPr>
            <a:r>
              <a:rPr lang="en-US" dirty="0"/>
              <a:t>It would charge 0.6% payroll tax (50/50 cost share by employee and employer). Key feature is the elimination period of 1 to 5 years – subject to means testing by income </a:t>
            </a:r>
          </a:p>
          <a:p>
            <a:r>
              <a:rPr lang="en-US" b="1" dirty="0"/>
              <a:t>Social Security Caregivers Credit Act</a:t>
            </a:r>
          </a:p>
          <a:p>
            <a:pPr marL="171450" indent="-171450">
              <a:buFont typeface="Arial" panose="020B0604020202020204" pitchFamily="34" charset="0"/>
              <a:buChar char="•"/>
            </a:pPr>
            <a:r>
              <a:rPr lang="en-US" kern="0" dirty="0"/>
              <a:t>Would provide retirement compensation in form of Social Security credits to individuals forced to leave workforce to care for loved ones</a:t>
            </a:r>
          </a:p>
          <a:p>
            <a:r>
              <a:rPr lang="en-US" b="1" dirty="0"/>
              <a:t>Better Care Better Jobs Act</a:t>
            </a:r>
          </a:p>
          <a:p>
            <a:pPr marL="171450" indent="-171450">
              <a:buFont typeface="Arial" panose="020B0604020202020204" pitchFamily="34" charset="0"/>
              <a:buChar char="•"/>
            </a:pPr>
            <a:r>
              <a:rPr lang="en-US" dirty="0"/>
              <a:t>Would expand Medicaid to home and community-based services and increase wages and benefits for paid caregivers</a:t>
            </a:r>
          </a:p>
          <a:p>
            <a:pPr marL="171450" indent="-171450">
              <a:buFont typeface="Arial" panose="020B0604020202020204" pitchFamily="34" charset="0"/>
              <a:buChar char="•"/>
            </a:pPr>
            <a:r>
              <a:rPr lang="en-US" dirty="0"/>
              <a:t>Funding would come from Medicaid’s HCBS (home and community-based services) federal budget</a:t>
            </a:r>
          </a:p>
          <a:p>
            <a:r>
              <a:rPr lang="en-US" b="1" dirty="0"/>
              <a:t>Credit for Caring Act</a:t>
            </a:r>
          </a:p>
          <a:p>
            <a:pPr marL="171450" indent="-171450">
              <a:buFont typeface="Arial" panose="020B0604020202020204" pitchFamily="34" charset="0"/>
              <a:buChar char="•"/>
            </a:pPr>
            <a:r>
              <a:rPr lang="en-US" dirty="0"/>
              <a:t>Would create a non-refundable tax credit up to $5,000 for people providing care to close family </a:t>
            </a:r>
            <a:r>
              <a:rPr lang="en-US" dirty="0" err="1"/>
              <a:t>memebers</a:t>
            </a:r>
            <a:endParaRPr lang="en-US" dirty="0"/>
          </a:p>
          <a:p>
            <a:r>
              <a:rPr lang="en-US" b="1" dirty="0"/>
              <a:t>The Long-Term Care Affordability Act</a:t>
            </a:r>
          </a:p>
          <a:p>
            <a:pPr marL="171450" indent="-171450">
              <a:buFont typeface="Arial" panose="020B0604020202020204" pitchFamily="34" charset="0"/>
              <a:buChar char="•"/>
            </a:pPr>
            <a:r>
              <a:rPr lang="en-US" dirty="0"/>
              <a:t>Would allow use of qualified money to purchase LTC insurance</a:t>
            </a:r>
          </a:p>
          <a:p>
            <a:pPr marL="628650" lvl="1" indent="-171450">
              <a:buFont typeface="Arial" panose="020B0604020202020204" pitchFamily="34" charset="0"/>
              <a:buChar char="•"/>
            </a:pPr>
            <a:r>
              <a:rPr lang="en-US" dirty="0"/>
              <a:t>Up to $2500 a year could be used to pay premium</a:t>
            </a:r>
          </a:p>
          <a:p>
            <a:pPr marL="628650" lvl="1" indent="-171450">
              <a:buFont typeface="Arial" panose="020B0604020202020204" pitchFamily="34" charset="0"/>
              <a:buChar char="•"/>
            </a:pPr>
            <a:r>
              <a:rPr lang="en-US" dirty="0"/>
              <a:t>No income tax, no pre-age 59 ½ penalty on distribution used</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273349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399"/>
            <a:ext cx="6019800" cy="4341813"/>
          </a:xfrm>
        </p:spPr>
        <p:txBody>
          <a:bodyPr/>
          <a:lstStyle/>
          <a:p>
            <a:r>
              <a:rPr lang="en-US" sz="1400" b="1" u="sng" dirty="0"/>
              <a:t>WISH Act </a:t>
            </a:r>
            <a:r>
              <a:rPr lang="en-US" sz="1400" dirty="0"/>
              <a:t>– Well-Being Insurance for Seniors to be at Home Act, Proposed by NY Congressman Thomas R. Suozzi (NY-03) is a new attempt at federal LTC. </a:t>
            </a:r>
          </a:p>
          <a:p>
            <a:r>
              <a:rPr lang="en-US" sz="1400" dirty="0"/>
              <a:t>This proposal would require a 0.6% payroll tax (0.3% paid by employee &amp; 0.3% paid by employer. Self-employed pay the entire 0.6% tax. Benefits would be $3600 a month (adjusted for inflation). Individuals must work 40 quarters to qualify for full benefits –  but a 6 quarter minimum would earn pro-rata benefits.</a:t>
            </a:r>
          </a:p>
          <a:p>
            <a:r>
              <a:rPr lang="en-US" sz="1400" dirty="0"/>
              <a:t>Elimination period 1 to 5 years, and is means tested by income. This could result in the wealthy receiving $0 in benefits when subjected to a 5 year wait. Claim qualifications are 2 ADLs impaired or cognitive impairment to qualify for benefits. </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14</a:t>
            </a:fld>
            <a:endParaRPr lang="en-US"/>
          </a:p>
        </p:txBody>
      </p:sp>
    </p:spTree>
    <p:extLst>
      <p:ext uri="{BB962C8B-B14F-4D97-AF65-F5344CB8AC3E}">
        <p14:creationId xmlns:p14="http://schemas.microsoft.com/office/powerpoint/2010/main" val="335664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399"/>
            <a:ext cx="6019800" cy="4341813"/>
          </a:xfrm>
        </p:spPr>
        <p:txBody>
          <a:bodyPr/>
          <a:lstStyle/>
          <a:p>
            <a:r>
              <a:rPr lang="en-US" sz="1400" dirty="0"/>
              <a:t>The </a:t>
            </a:r>
            <a:r>
              <a:rPr lang="en-US" sz="1400" b="1" dirty="0"/>
              <a:t>Better Care Better Jobs Act </a:t>
            </a:r>
            <a:r>
              <a:rPr lang="en-US" sz="1400" dirty="0"/>
              <a:t>- Proposed by U.S. Senators Bob Casey, Ron Wyden, Chuck Schumer and the Biden Administration</a:t>
            </a:r>
          </a:p>
          <a:p>
            <a:r>
              <a:rPr lang="en-US" sz="1400" dirty="0"/>
              <a:t>This Senate proposal would further expand Medicaid to provide more home and community-based services. The idea is to keep more people at home to receive care. The bill also has the goal of increasing paid caregiver wages and benefits.</a:t>
            </a:r>
          </a:p>
          <a:p>
            <a:r>
              <a:rPr lang="en-US" sz="1400" dirty="0"/>
              <a:t>It would be funded by Medicaid’s HCBS (home and community-based services) federal budget -  a $400 billion budget proposal. These funds would be provided to states to help implement the expansion of state  Medicaid programs.</a:t>
            </a:r>
          </a:p>
          <a:p>
            <a:pPr lvl="1"/>
            <a:r>
              <a:rPr lang="en-US" sz="1400" dirty="0"/>
              <a:t>	</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15</a:t>
            </a:fld>
            <a:endParaRPr lang="en-US"/>
          </a:p>
        </p:txBody>
      </p:sp>
    </p:spTree>
    <p:extLst>
      <p:ext uri="{BB962C8B-B14F-4D97-AF65-F5344CB8AC3E}">
        <p14:creationId xmlns:p14="http://schemas.microsoft.com/office/powerpoint/2010/main" val="2400871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399"/>
            <a:ext cx="6019800" cy="4341813"/>
          </a:xfrm>
        </p:spPr>
        <p:txBody>
          <a:bodyPr/>
          <a:lstStyle/>
          <a:p>
            <a:r>
              <a:rPr lang="en-US" sz="1400" dirty="0"/>
              <a:t>The </a:t>
            </a:r>
            <a:r>
              <a:rPr lang="en-US" sz="1400" b="1" dirty="0"/>
              <a:t>Credit of Caring Act </a:t>
            </a:r>
            <a:r>
              <a:rPr lang="en-US" sz="1400" dirty="0"/>
              <a:t>is a bipartisan Senate bill proposed by Senators Bennet, Ernst, Capito and Warren.</a:t>
            </a:r>
          </a:p>
          <a:p>
            <a:r>
              <a:rPr lang="en-US" sz="1400" dirty="0"/>
              <a:t>This legislation would create a non-refundable tax credit up to $5,000               (can only be used to reduce tax, not create a refund)	</a:t>
            </a:r>
          </a:p>
          <a:p>
            <a:r>
              <a:rPr lang="en-US" sz="1400" dirty="0"/>
              <a:t>Credit would be 30% of expenses paid by or incurred by family members providing care in excess of $2,000.</a:t>
            </a:r>
          </a:p>
          <a:p>
            <a:r>
              <a:rPr lang="en-US" sz="1400" dirty="0"/>
              <a:t>Maximum credit is $5,000 (adjusted for inflations)</a:t>
            </a:r>
          </a:p>
          <a:p>
            <a:r>
              <a:rPr lang="en-US" sz="1400" dirty="0"/>
              <a:t>Care recipient must be certified by a health care practioner to need LTC for at least 180 consecutive days. (6 months)</a:t>
            </a:r>
          </a:p>
          <a:p>
            <a:r>
              <a:rPr lang="en-US" sz="1400" dirty="0"/>
              <a:t>Caregivers must have earned income of at least $7500.</a:t>
            </a:r>
          </a:p>
          <a:p>
            <a:r>
              <a:rPr lang="en-US" sz="1400" dirty="0"/>
              <a:t>The credit phases out for joint filers at $150,000 and individual filers at $75,000</a:t>
            </a:r>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221883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399"/>
            <a:ext cx="6019800" cy="4341813"/>
          </a:xfrm>
        </p:spPr>
        <p:txBody>
          <a:bodyPr/>
          <a:lstStyle/>
          <a:p>
            <a:r>
              <a:rPr lang="en-US" sz="1400" dirty="0"/>
              <a:t>The </a:t>
            </a:r>
            <a:r>
              <a:rPr lang="en-US" sz="1400" b="1" dirty="0"/>
              <a:t>Social Security Caregivers Credit Act </a:t>
            </a:r>
            <a:r>
              <a:rPr lang="en-US" sz="1400" dirty="0"/>
              <a:t>- Proposed by Senator Chris Murphy (CT), Congressmen Brad Schneider (IL) and Grace Meng (NY)</a:t>
            </a:r>
          </a:p>
          <a:p>
            <a:r>
              <a:rPr lang="en-US" sz="1400" kern="0" dirty="0"/>
              <a:t>This bill provides retirement compensation in form of Social Security credits to individuals forced to leave workforce to care for loved ones. The </a:t>
            </a:r>
            <a:r>
              <a:rPr lang="en-US" sz="1400" dirty="0"/>
              <a:t>credit would be added to an individual’s earnings to calculate their future Social Security benefits.</a:t>
            </a:r>
          </a:p>
          <a:p>
            <a:r>
              <a:rPr lang="en-US" sz="1400" dirty="0"/>
              <a:t>Caregivers must provide care for a minimum of 80 hours per month to a parent, spouse/domestic partner, sibling, child, grandparent, grandchild, aunt/uncle who cannot perform daily living activities without assistance.</a:t>
            </a:r>
          </a:p>
          <a:p>
            <a:r>
              <a:rPr lang="en-US" sz="1400" dirty="0"/>
              <a:t>The credit can be claimed for up to 60 months. A caregiver’s Social Security credit will decrease in value as the caregiver earns closer to the average national wage.</a:t>
            </a:r>
          </a:p>
          <a:p>
            <a:r>
              <a:rPr lang="en-US" sz="1400" dirty="0"/>
              <a:t>The credit will phase out when the caregiver earns more than the average national wage. Individuals who do not earn an income will receive a maximum credit equal to half of the average national wage.</a:t>
            </a:r>
            <a:endParaRPr lang="en-US" sz="1400" kern="0" dirty="0"/>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17</a:t>
            </a:fld>
            <a:endParaRPr lang="en-US"/>
          </a:p>
        </p:txBody>
      </p:sp>
    </p:spTree>
    <p:extLst>
      <p:ext uri="{BB962C8B-B14F-4D97-AF65-F5344CB8AC3E}">
        <p14:creationId xmlns:p14="http://schemas.microsoft.com/office/powerpoint/2010/main" val="81197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9600"/>
            <a:ext cx="5943600" cy="4265612"/>
          </a:xfrm>
        </p:spPr>
        <p:txBody>
          <a:bodyPr/>
          <a:lstStyle/>
          <a:p>
            <a:r>
              <a:rPr lang="en-US" sz="1400" dirty="0"/>
              <a:t>The </a:t>
            </a:r>
            <a:r>
              <a:rPr lang="en-US" sz="1400" b="1" dirty="0"/>
              <a:t>Long Term Care Affordability Act </a:t>
            </a:r>
            <a:r>
              <a:rPr lang="en-US" sz="1400" dirty="0"/>
              <a:t>was proposed by Pennsylvania Senator Pat Toomey </a:t>
            </a:r>
          </a:p>
          <a:p>
            <a:r>
              <a:rPr lang="en-US" sz="1400" dirty="0"/>
              <a:t>This legislation would allow individuals to use their qualified money to purchase LTC insurance.</a:t>
            </a:r>
          </a:p>
          <a:p>
            <a:r>
              <a:rPr lang="en-US" sz="1400" dirty="0"/>
              <a:t>Included as qualifying LTC products would be LTC riders on life insurance and annuities, and linked benefit LTC policies</a:t>
            </a:r>
          </a:p>
          <a:p>
            <a:r>
              <a:rPr lang="en-US" sz="1400" dirty="0"/>
              <a:t>Up to $2500 a year could be used to pay premium. This amount would potentially increase each year.</a:t>
            </a:r>
          </a:p>
          <a:p>
            <a:r>
              <a:rPr lang="en-US" sz="1400" dirty="0"/>
              <a:t>Funds qualified to be used to pay for the policy would </a:t>
            </a:r>
            <a:r>
              <a:rPr lang="en-US" sz="1400" u="sng" dirty="0"/>
              <a:t>not</a:t>
            </a:r>
            <a:r>
              <a:rPr lang="en-US" sz="1400" dirty="0"/>
              <a:t> be subject to federal income tax or pre-age 59 ½ penalty</a:t>
            </a:r>
          </a:p>
          <a:p>
            <a:r>
              <a:rPr lang="en-US" sz="1400" dirty="0"/>
              <a:t>This bill is designed to promote private pay LTC insurance</a:t>
            </a:r>
          </a:p>
          <a:p>
            <a:pPr marL="0" indent="0">
              <a:buNone/>
            </a:pPr>
            <a:r>
              <a:rPr lang="en-US" sz="1400" dirty="0"/>
              <a:t>	</a:t>
            </a:r>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18</a:t>
            </a:fld>
            <a:endParaRPr lang="en-US"/>
          </a:p>
        </p:txBody>
      </p:sp>
    </p:spTree>
    <p:extLst>
      <p:ext uri="{BB962C8B-B14F-4D97-AF65-F5344CB8AC3E}">
        <p14:creationId xmlns:p14="http://schemas.microsoft.com/office/powerpoint/2010/main" val="344478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419600"/>
          </a:xfrm>
        </p:spPr>
        <p:txBody>
          <a:bodyPr/>
          <a:lstStyle/>
          <a:p>
            <a:pPr lvl="0"/>
            <a:r>
              <a:rPr lang="en-US" sz="1280" dirty="0"/>
              <a:t>Why is LTC planning important to bring up with clients today?  Keep in mind that 30% of U.S. states are discussing the potential of implementing state mandated LTC programs.</a:t>
            </a:r>
          </a:p>
          <a:p>
            <a:pPr lvl="0"/>
            <a:r>
              <a:rPr lang="en-US" sz="1280" dirty="0"/>
              <a:t>Any opt-out opportunity may require a policy to be purchased with an issue date </a:t>
            </a:r>
            <a:r>
              <a:rPr lang="en-US" sz="1280" u="sng" dirty="0"/>
              <a:t>prior</a:t>
            </a:r>
            <a:r>
              <a:rPr lang="en-US" sz="1280" dirty="0"/>
              <a:t> to a governor signing a bill into state law. But note that there is certainly no guarantee there will even be an opt-out opportunity with other state programs – and that should be made clear to the client.</a:t>
            </a:r>
          </a:p>
          <a:p>
            <a:r>
              <a:rPr lang="en-US" sz="1280" dirty="0"/>
              <a:t>In addition, you will want to avoid a potential rush to purchase LTC policies similar to what happened in WA. Planning now helps retain </a:t>
            </a:r>
            <a:r>
              <a:rPr lang="en-US" sz="1280" kern="0" dirty="0"/>
              <a:t>choices of policies and benefits. </a:t>
            </a:r>
            <a:r>
              <a:rPr lang="en-US" sz="1280" dirty="0"/>
              <a:t>The mad rush in WA to buy LTC insurance forced most insurance companies to cease accepting new applications for policies far prior to the deadline. And s</a:t>
            </a:r>
            <a:r>
              <a:rPr lang="en-US" sz="1280" kern="0" dirty="0"/>
              <a:t>hould an opt-out opportunity exist, carriers may increase minimum policy requirements as many companies did with the WA situation, to help manage application count and protect themselves against a high risk of lapse due to unclear/non-existent recertification rules.</a:t>
            </a:r>
          </a:p>
          <a:p>
            <a:pPr lvl="0"/>
            <a:r>
              <a:rPr lang="en-US" sz="1280" kern="0" dirty="0"/>
              <a:t>With age and health factors to consider, buying sooner than later usually means the policy is more affordable now than tomorrow, and your health usually does not improve with time. Waiting can lead to risk of a decline.</a:t>
            </a:r>
          </a:p>
          <a:p>
            <a:r>
              <a:rPr lang="en-US" sz="1280" kern="0" dirty="0"/>
              <a:t>Non-working spouses unable to eventually vest are not covered in WA. Will other states treat non-working spouses in the same manner? Clients are more likely to work with you now on a realistic LTC plan, not just a policy for tax avoidance</a:t>
            </a:r>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19</a:t>
            </a:fld>
            <a:endParaRPr lang="en-US"/>
          </a:p>
        </p:txBody>
      </p:sp>
    </p:spTree>
    <p:extLst>
      <p:ext uri="{BB962C8B-B14F-4D97-AF65-F5344CB8AC3E}">
        <p14:creationId xmlns:p14="http://schemas.microsoft.com/office/powerpoint/2010/main" val="52858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up long enough for the audience to read</a:t>
            </a:r>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2</a:t>
            </a:fld>
            <a:endParaRPr lang="en-US"/>
          </a:p>
        </p:txBody>
      </p:sp>
    </p:spTree>
    <p:extLst>
      <p:ext uri="{BB962C8B-B14F-4D97-AF65-F5344CB8AC3E}">
        <p14:creationId xmlns:p14="http://schemas.microsoft.com/office/powerpoint/2010/main" val="193375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Who should consider any opt-out that is available?</a:t>
            </a:r>
          </a:p>
          <a:p>
            <a:r>
              <a:rPr lang="en-US" sz="1400" dirty="0"/>
              <a:t>Opting out is an individual decision, but the following may be good candidates to opt out</a:t>
            </a:r>
          </a:p>
          <a:p>
            <a:pPr marL="285750" indent="-285750">
              <a:buFont typeface="Arial" panose="020B0604020202020204" pitchFamily="34" charset="0"/>
              <a:buChar char="•"/>
            </a:pPr>
            <a:r>
              <a:rPr lang="en-US" sz="1400" b="1" dirty="0"/>
              <a:t>High earners </a:t>
            </a:r>
            <a:r>
              <a:rPr lang="en-US" sz="1400" dirty="0"/>
              <a:t>– these people may pay far more in taxes than they might ever receive in LTC benefits	</a:t>
            </a:r>
          </a:p>
          <a:p>
            <a:pPr marL="285750" indent="-285750">
              <a:buFont typeface="Arial" panose="020B0604020202020204" pitchFamily="34" charset="0"/>
              <a:buChar char="•"/>
            </a:pPr>
            <a:r>
              <a:rPr lang="en-US" sz="1400" b="1" dirty="0"/>
              <a:t>People wanting more control of their care choices </a:t>
            </a:r>
            <a:r>
              <a:rPr lang="en-US" sz="1400" dirty="0"/>
              <a:t>– states may follow the idea of the WA program requiring use of state approved services</a:t>
            </a:r>
          </a:p>
          <a:p>
            <a:pPr marL="285750" indent="-285750">
              <a:buFont typeface="Arial" panose="020B0604020202020204" pitchFamily="34" charset="0"/>
              <a:buChar char="•"/>
            </a:pPr>
            <a:r>
              <a:rPr lang="en-US" sz="1400" b="1" dirty="0"/>
              <a:t>Young up-and comers with growing salaries and paying tax for decades </a:t>
            </a:r>
            <a:r>
              <a:rPr lang="en-US" sz="1400" dirty="0"/>
              <a:t>- Employees with opportunity for advancement and increasing salaries may pay far more into the program than benefits received  </a:t>
            </a:r>
          </a:p>
          <a:p>
            <a:pPr marL="285750" indent="-285750">
              <a:buFont typeface="Arial" panose="020B0604020202020204" pitchFamily="34" charset="0"/>
              <a:buChar char="•"/>
            </a:pPr>
            <a:r>
              <a:rPr lang="en-US" sz="1400" b="1" dirty="0"/>
              <a:t>Workers living out-of-state</a:t>
            </a:r>
            <a:r>
              <a:rPr lang="en-US" sz="1400" dirty="0"/>
              <a:t>… if the program is not portable… </a:t>
            </a:r>
          </a:p>
          <a:p>
            <a:pPr marL="0" indent="0">
              <a:buNone/>
            </a:pPr>
            <a:r>
              <a:rPr lang="en-US" sz="1400" dirty="0"/>
              <a:t>	</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20</a:t>
            </a:fld>
            <a:endParaRPr lang="en-US"/>
          </a:p>
        </p:txBody>
      </p:sp>
    </p:spTree>
    <p:extLst>
      <p:ext uri="{BB962C8B-B14F-4D97-AF65-F5344CB8AC3E}">
        <p14:creationId xmlns:p14="http://schemas.microsoft.com/office/powerpoint/2010/main" val="149521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867400" cy="4419600"/>
          </a:xfrm>
        </p:spPr>
        <p:txBody>
          <a:bodyPr/>
          <a:lstStyle/>
          <a:p>
            <a:pPr lvl="0"/>
            <a:r>
              <a:rPr lang="en-US" sz="1400" dirty="0"/>
              <a:t>Why plan with private LTC insurance? There is the ability to plan a LTC coverage amount that fits the individual’s situation. State programs are “one-size fits all” –  all recipients receive the same benefits regardless of the amount of tax paid (in general such as with the WA plan). Some states could enact means testing – high income individuals may receive the least in benefits.</a:t>
            </a:r>
          </a:p>
          <a:p>
            <a:pPr lvl="0"/>
            <a:r>
              <a:rPr lang="en-US" sz="1400" dirty="0"/>
              <a:t>You have the ability to choose LTC products with a guaranteed premium. State program taxes may be subject to tax increases (or benefit decreases) to maintain financial sustainability.</a:t>
            </a:r>
          </a:p>
          <a:p>
            <a:r>
              <a:rPr lang="en-US" sz="1400" dirty="0"/>
              <a:t>You have the flexibility to choose premium options you are comfortable with. WA  W-2 employees are subject to the tax every year they are working.</a:t>
            </a:r>
          </a:p>
          <a:p>
            <a:r>
              <a:rPr lang="en-US" sz="1400" dirty="0"/>
              <a:t>If you choose an inflation option on private insurance, that option is usually guaranteed. WA inflation is not guaranteed. It uses the general CPI of the Washington, not the specific health care component of the CPI. In addition, WA requires the program to be financially sustainable, so less or no inflation could result to ensure the financial health of the program</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dirty="0"/>
          </a:p>
        </p:txBody>
      </p:sp>
    </p:spTree>
    <p:extLst>
      <p:ext uri="{BB962C8B-B14F-4D97-AF65-F5344CB8AC3E}">
        <p14:creationId xmlns:p14="http://schemas.microsoft.com/office/powerpoint/2010/main" val="371016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400800" cy="4648200"/>
          </a:xfrm>
        </p:spPr>
        <p:txBody>
          <a:bodyPr/>
          <a:lstStyle/>
          <a:p>
            <a:pPr lvl="0"/>
            <a:r>
              <a:rPr lang="en-US" sz="1400" dirty="0"/>
              <a:t>Why does private LTC insurance provide more coverage?  There may be more leveraging of dollars for many, particularly for high earners who could end up paying more in taxes than LTC benefits available to be received.</a:t>
            </a:r>
          </a:p>
          <a:p>
            <a:pPr lvl="0"/>
            <a:r>
              <a:rPr lang="en-US" sz="1400" dirty="0"/>
              <a:t>There is no “use it or lose it” risk with some private insurance. Linked benefit policies and LTC riders on life/annuities generally designed to return at least the amount of premium not used for LTC benefits as a death benefit. State programs do not refund at death any unused tax/premium paid.</a:t>
            </a:r>
          </a:p>
          <a:p>
            <a:pPr lvl="0"/>
            <a:r>
              <a:rPr lang="en-US" sz="1400" dirty="0"/>
              <a:t>Private insurance is portable between states. WA benefits are not portable due in part to inability to coordinate state approved care services between states.</a:t>
            </a:r>
          </a:p>
          <a:p>
            <a:pPr lvl="0"/>
            <a:r>
              <a:rPr lang="en-US" sz="1400" dirty="0"/>
              <a:t>You can choose a policy that pairs with other financial strategies. Life insurance paired with a LTC Rider provides life insurance now - and can transition to LTC coverage later. Linked benefit coverage – such as with a 10-year premium payment provides short term life insurance leverage. The death benefit is the same in all years, so in the first few premium payment years, leverage can be substantial.</a:t>
            </a:r>
          </a:p>
          <a:p>
            <a:r>
              <a:rPr lang="en-US" sz="1400" dirty="0"/>
              <a:t>You can choose a policy with the benefit model that suits your needs. The WA program pays by direct reimbursement to state approved providers. Private LTC insurance leaves more options for using benefits for care expenses whether the plan is cash indemnity or reimbursement</a:t>
            </a:r>
          </a:p>
          <a:p>
            <a:endParaRPr lang="en-US" sz="2000" kern="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dirty="0"/>
          </a:p>
        </p:txBody>
      </p:sp>
    </p:spTree>
    <p:extLst>
      <p:ext uri="{BB962C8B-B14F-4D97-AF65-F5344CB8AC3E}">
        <p14:creationId xmlns:p14="http://schemas.microsoft.com/office/powerpoint/2010/main" val="3866631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5943600" cy="4419600"/>
          </a:xfrm>
        </p:spPr>
        <p:txBody>
          <a:bodyPr/>
          <a:lstStyle/>
          <a:p>
            <a:r>
              <a:rPr lang="en-US" sz="1400" kern="0" dirty="0"/>
              <a:t>Why private LTC insurance at time of claim?</a:t>
            </a:r>
          </a:p>
          <a:p>
            <a:r>
              <a:rPr lang="en-US" sz="1400" kern="0" dirty="0"/>
              <a:t>Federal claim triggers are used, which means you either need to be certified by a U.S. licensed health care practitioners to having 2 ADLs impaired – </a:t>
            </a:r>
            <a:r>
              <a:rPr lang="en-US" sz="1400" u="sng" kern="0" dirty="0"/>
              <a:t>or</a:t>
            </a:r>
            <a:r>
              <a:rPr lang="en-US" sz="1400" kern="0" dirty="0"/>
              <a:t> – to have Cognitive Impairment. WA requires 3 out of 10 WA mandated ADLs – Cognitive impairment does not stand on its own – and requires 2 additional  ADLS to qualify for a claim. Will other states duplicate this?</a:t>
            </a:r>
          </a:p>
          <a:p>
            <a:pPr lvl="0"/>
            <a:r>
              <a:rPr lang="en-US" sz="1400" dirty="0"/>
              <a:t>You choose your have more choice of care providers with private insurance. The WA program mandates care providers be chosen from a state approved list</a:t>
            </a:r>
          </a:p>
          <a:p>
            <a:pPr lvl="0"/>
            <a:r>
              <a:rPr lang="en-US" sz="1400" dirty="0"/>
              <a:t>Private insurance increases your marketability as a patient. State programs may reimburse care providers at Medicaid/Medicare rates – which may not always cover cost of care. Care providers and facilities appreciate individuals with private insurance, who have the funds from insurance to pay the billed rate.</a:t>
            </a:r>
            <a:endParaRPr lang="en-US" sz="1400" kern="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23</a:t>
            </a:fld>
            <a:endParaRPr lang="en-US" dirty="0"/>
          </a:p>
        </p:txBody>
      </p:sp>
    </p:spTree>
    <p:extLst>
      <p:ext uri="{BB962C8B-B14F-4D97-AF65-F5344CB8AC3E}">
        <p14:creationId xmlns:p14="http://schemas.microsoft.com/office/powerpoint/2010/main" val="411347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400800" cy="4419600"/>
          </a:xfrm>
        </p:spPr>
        <p:txBody>
          <a:bodyPr/>
          <a:lstStyle/>
          <a:p>
            <a:pPr lvl="0"/>
            <a:r>
              <a:rPr lang="en-US" sz="1400" dirty="0"/>
              <a:t>Our goal is to do good LTC planning with clients, not just have a discussion about tax avoidance. And remember, many states may decide not to allow an opt-out  of the tax after accessing the WA situation.</a:t>
            </a:r>
          </a:p>
          <a:p>
            <a:pPr lvl="0"/>
            <a:r>
              <a:rPr lang="en-US" sz="1400" dirty="0"/>
              <a:t>If states do allow an opt-out, knowing whether they will be recertifying proof of purchase is important. If not, intentional lapse is a big risk – and insurance companies may have to take measure to protect themselves – such as limiting  how low a benefit can be purchased. Or require a minimum premium amount.</a:t>
            </a:r>
          </a:p>
          <a:p>
            <a:r>
              <a:rPr lang="en-US" sz="1400" dirty="0"/>
              <a:t>Some policy designs that may not work in other states.</a:t>
            </a:r>
          </a:p>
          <a:p>
            <a:r>
              <a:rPr lang="en-US" sz="1400" dirty="0"/>
              <a:t>WA had no policy requirements other than being defined as “LTC insurance” per WA code. Will other states require the LTC policy to be permanent coverage? That may be a reason to shy away from policy designs of life insurance with the LTC Rider that is only guaranteed to age 70. And in truth, is such a policy really appropriate LTC planning knowing the majority of LTC claims happen past the age of 70?</a:t>
            </a:r>
          </a:p>
          <a:p>
            <a:r>
              <a:rPr lang="en-US" sz="1400" dirty="0"/>
              <a:t>Will other states have a minimum coverage requirement?.... For example,  $3100 a month, which would equate to $100 a day.</a:t>
            </a:r>
          </a:p>
          <a:p>
            <a:pPr marL="0" indent="0">
              <a:buNone/>
            </a:pPr>
            <a:r>
              <a:rPr lang="en-US" sz="1400" dirty="0"/>
              <a:t>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24</a:t>
            </a:fld>
            <a:endParaRPr lang="en-US" dirty="0"/>
          </a:p>
        </p:txBody>
      </p:sp>
    </p:spTree>
    <p:extLst>
      <p:ext uri="{BB962C8B-B14F-4D97-AF65-F5344CB8AC3E}">
        <p14:creationId xmlns:p14="http://schemas.microsoft.com/office/powerpoint/2010/main" val="277470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lvl="0"/>
            <a:r>
              <a:rPr lang="en-US" sz="1400" dirty="0"/>
              <a:t>Here is how Nationwide can help you and your clients with LTC planning.</a:t>
            </a:r>
          </a:p>
          <a:p>
            <a:pPr lvl="0"/>
            <a:r>
              <a:rPr lang="en-US" sz="1400" b="1" u="sng" dirty="0"/>
              <a:t>Cost of care calculator </a:t>
            </a:r>
            <a:r>
              <a:rPr lang="en-US" sz="1400" dirty="0"/>
              <a:t>– This calculator provides on the spot cost of care to help you and your client do meaningful LTC planning. You can load to your computer or your hand-held device.</a:t>
            </a:r>
          </a:p>
          <a:p>
            <a:pPr lvl="0"/>
            <a:r>
              <a:rPr lang="en-US" sz="1400" b="1" u="sng" dirty="0"/>
              <a:t>CareMatters - </a:t>
            </a:r>
            <a:r>
              <a:rPr lang="en-US" sz="1400" dirty="0"/>
              <a:t>Electronic process makes applying much easier. There is a Digital part II application. </a:t>
            </a:r>
            <a:r>
              <a:rPr lang="en-US" sz="1400" kern="0" dirty="0"/>
              <a:t>Only the cognitive test is done by phone interview. Please keep in mind that in CA only, the CA regs require that any medical concerns will trigger APS. Please allow more time for these situations.</a:t>
            </a:r>
          </a:p>
          <a:p>
            <a:r>
              <a:rPr lang="en-US" sz="1400" b="1" u="sng" kern="0" dirty="0"/>
              <a:t>Life Insurance with LTC Rider </a:t>
            </a:r>
            <a:r>
              <a:rPr lang="en-US" sz="1400" kern="0" dirty="0"/>
              <a:t>- Digital part B application and Electronic processing speeds up processing application. But note that full underwriting is required for both the life and LTC rider, and an APS still needed</a:t>
            </a:r>
          </a:p>
          <a:p>
            <a:r>
              <a:rPr lang="en-US" sz="1400" b="1" u="sng" kern="0" dirty="0"/>
              <a:t>Cash indemnity benefits allow for the most choice of care -</a:t>
            </a:r>
            <a:r>
              <a:rPr lang="en-US" sz="1400" kern="0" dirty="0"/>
              <a:t>  Nationwide places no restrictions on care choices. (Informal car, if desired, should be listed as appropriate on the plan of care)</a:t>
            </a:r>
            <a:endParaRPr lang="en-US" sz="1400" b="1" u="sng" kern="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25</a:t>
            </a:fld>
            <a:endParaRPr lang="en-US" dirty="0"/>
          </a:p>
        </p:txBody>
      </p:sp>
    </p:spTree>
    <p:extLst>
      <p:ext uri="{BB962C8B-B14F-4D97-AF65-F5344CB8AC3E}">
        <p14:creationId xmlns:p14="http://schemas.microsoft.com/office/powerpoint/2010/main" val="2388892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population of Washington state is 7-8 million ….. and they  </a:t>
            </a:r>
            <a:r>
              <a:rPr lang="en-US" sz="1400" b="1" dirty="0"/>
              <a:t>SHUT DOWN THE LTC INSURANCE INDUSTRY</a:t>
            </a:r>
          </a:p>
          <a:p>
            <a:r>
              <a:rPr lang="en-US" sz="1400" b="1" dirty="0"/>
              <a:t>California</a:t>
            </a:r>
            <a:r>
              <a:rPr lang="en-US" sz="1400" dirty="0"/>
              <a:t> has a population of more than </a:t>
            </a:r>
            <a:r>
              <a:rPr lang="en-US" sz="1400" b="1" dirty="0"/>
              <a:t>40 MILLION. </a:t>
            </a:r>
            <a:r>
              <a:rPr lang="en-US" sz="1400" dirty="0"/>
              <a:t>If CA were to offer an opt-out, how would that impact the ability for your client to be able to apply for LTC coverage?</a:t>
            </a:r>
          </a:p>
          <a:p>
            <a:r>
              <a:rPr lang="en-US" sz="1400" dirty="0"/>
              <a:t>Walking through the options with your clients now……can help shed light on the importance of having a solid LTC strategy while all options for coverage are available…… in a time-frame that is still workable….with coverage that may be far more comprehensive than state provided care whether there is a tax opt-out or not</a:t>
            </a:r>
          </a:p>
          <a:p>
            <a:endParaRPr lang="en-US" sz="14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26</a:t>
            </a:fld>
            <a:endParaRPr lang="en-US" dirty="0"/>
          </a:p>
        </p:txBody>
      </p:sp>
    </p:spTree>
    <p:extLst>
      <p:ext uri="{BB962C8B-B14F-4D97-AF65-F5344CB8AC3E}">
        <p14:creationId xmlns:p14="http://schemas.microsoft.com/office/powerpoint/2010/main" val="207987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27</a:t>
            </a:fld>
            <a:endParaRPr lang="en-US"/>
          </a:p>
        </p:txBody>
      </p:sp>
    </p:spTree>
    <p:extLst>
      <p:ext uri="{BB962C8B-B14F-4D97-AF65-F5344CB8AC3E}">
        <p14:creationId xmlns:p14="http://schemas.microsoft.com/office/powerpoint/2010/main" val="235881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dirty="0"/>
              <a:t>Leave up long enough for the audience to read</a:t>
            </a:r>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3</a:t>
            </a:fld>
            <a:endParaRPr lang="en-US"/>
          </a:p>
        </p:txBody>
      </p:sp>
    </p:spTree>
    <p:extLst>
      <p:ext uri="{BB962C8B-B14F-4D97-AF65-F5344CB8AC3E}">
        <p14:creationId xmlns:p14="http://schemas.microsoft.com/office/powerpoint/2010/main" val="275762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up long enough for the audience to read</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4</a:t>
            </a:fld>
            <a:endParaRPr lang="en-US"/>
          </a:p>
        </p:txBody>
      </p:sp>
    </p:spTree>
    <p:extLst>
      <p:ext uri="{BB962C8B-B14F-4D97-AF65-F5344CB8AC3E}">
        <p14:creationId xmlns:p14="http://schemas.microsoft.com/office/powerpoint/2010/main" val="215909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5</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a:ea typeface="ＭＳ Ｐゴシック" pitchFamily="34" charset="-128"/>
              </a:rPr>
              <a:t>Read slide</a:t>
            </a:r>
          </a:p>
        </p:txBody>
      </p:sp>
    </p:spTree>
    <p:extLst>
      <p:ext uri="{BB962C8B-B14F-4D97-AF65-F5344CB8AC3E}">
        <p14:creationId xmlns:p14="http://schemas.microsoft.com/office/powerpoint/2010/main" val="308736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attempt to enact a federal entitlement program for LTC was The Class Act (Community Assistance Services and Supports Act), a federal bill that was part of the Affordable Care Act. However, it was quickly repealed on January 1, 2013. HHS could not develop a valid model to comply with requirement the program be financially sustainable for 75 years. But the idea did not die…….</a:t>
            </a:r>
          </a:p>
          <a:p>
            <a:r>
              <a:rPr lang="en-US" sz="1400" dirty="0"/>
              <a:t>Washington put a LTC bill on the ballot…. and  Voters rejected it twice. Legislators passed a bill on their own</a:t>
            </a:r>
            <a:r>
              <a:rPr lang="en-US" sz="1400" baseline="30000" dirty="0"/>
              <a:t>1 </a:t>
            </a:r>
            <a:r>
              <a:rPr lang="en-US" sz="1400" dirty="0"/>
              <a:t>now known as the WA Cares Fund (Long-Term Services and Supports Trust Program)</a:t>
            </a:r>
          </a:p>
          <a:p>
            <a:r>
              <a:rPr lang="en-US" sz="1400" dirty="0"/>
              <a:t>It is set to go January 1, 2022, when a payroll tax will start being taken from W-2 employees. The payroll tax of .58% equates to 50 cents for each $100 earned. The program must be financially sustainable. The tax can go up; and while benefits are supposed to be adjusted upward, they can go down if financially necessary.</a:t>
            </a:r>
          </a:p>
          <a:p>
            <a:r>
              <a:rPr lang="en-US" sz="1400" dirty="0"/>
              <a:t>There is a one-time offer to opt-out of the tax. Residents must have purchased a LTC policy prior to Nov. 1, 2021. They can then apply for an exemption with the Employment Security Department (ESD) between Oct. 1, 2021, and Dec. 31, 2022.   What’s next?	 	 		</a:t>
            </a:r>
          </a:p>
          <a:p>
            <a:endParaRPr lang="en-US" dirty="0"/>
          </a:p>
        </p:txBody>
      </p:sp>
      <p:sp>
        <p:nvSpPr>
          <p:cNvPr id="4" name="Slide Number Placeholder 3"/>
          <p:cNvSpPr>
            <a:spLocks noGrp="1"/>
          </p:cNvSpPr>
          <p:nvPr>
            <p:ph type="sldNum" sz="quarter" idx="5"/>
          </p:nvPr>
        </p:nvSpPr>
        <p:spPr>
          <a:xfrm>
            <a:off x="3872630" y="8686800"/>
            <a:ext cx="2971800" cy="457200"/>
          </a:xfrm>
        </p:spPr>
        <p:txBody>
          <a:bodyPr/>
          <a:lstStyle/>
          <a:p>
            <a:pPr>
              <a:defRPr/>
            </a:pPr>
            <a:fld id="{E128B43C-3C9E-47B7-AC1E-3B54A4A747D7}" type="slidenum">
              <a:rPr lang="en-US" smtClean="0"/>
              <a:pPr>
                <a:defRPr/>
              </a:pPr>
              <a:t>6</a:t>
            </a:fld>
            <a:endParaRPr lang="en-US" dirty="0"/>
          </a:p>
        </p:txBody>
      </p:sp>
    </p:spTree>
    <p:extLst>
      <p:ext uri="{BB962C8B-B14F-4D97-AF65-F5344CB8AC3E}">
        <p14:creationId xmlns:p14="http://schemas.microsoft.com/office/powerpoint/2010/main" val="385883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9600"/>
            <a:ext cx="5638800" cy="4341813"/>
          </a:xfrm>
        </p:spPr>
        <p:txBody>
          <a:bodyPr/>
          <a:lstStyle/>
          <a:p>
            <a:r>
              <a:rPr lang="en-US" sz="1400" dirty="0"/>
              <a:t>While Washington is the first state to implement such a program, similar programs are being looked at in other states</a:t>
            </a:r>
          </a:p>
          <a:p>
            <a:r>
              <a:rPr lang="en-US" sz="1400" dirty="0"/>
              <a:t>On a state level……. states to watch are: </a:t>
            </a:r>
          </a:p>
          <a:p>
            <a:r>
              <a:rPr lang="en-US" sz="1400" dirty="0"/>
              <a:t>California, Oregon, Hawaii, Michigan, Alaska, Illinois, Minnesota ,Missouri, Colorado, New York, North Carolina, Utah  </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7</a:t>
            </a:fld>
            <a:endParaRPr lang="en-US"/>
          </a:p>
        </p:txBody>
      </p:sp>
    </p:spTree>
    <p:extLst>
      <p:ext uri="{BB962C8B-B14F-4D97-AF65-F5344CB8AC3E}">
        <p14:creationId xmlns:p14="http://schemas.microsoft.com/office/powerpoint/2010/main" val="316549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248400" cy="4648200"/>
          </a:xfrm>
        </p:spPr>
        <p:txBody>
          <a:bodyPr/>
          <a:lstStyle/>
          <a:p>
            <a:r>
              <a:rPr lang="en-US" sz="1400" dirty="0"/>
              <a:t>There are several things to be learned looking at the WA Cares Fund and shortcomings that could be considered.</a:t>
            </a:r>
          </a:p>
          <a:p>
            <a:r>
              <a:rPr lang="en-US" sz="1400" dirty="0"/>
              <a:t>Low-income families can’t afford a few hundred dollars out of their paycheck. They are already surviving on the edge. And they would likely qualify for LTC services under a Medicaid waiver.</a:t>
            </a:r>
          </a:p>
          <a:p>
            <a:r>
              <a:rPr lang="en-US" sz="1400" dirty="0"/>
              <a:t>Self-employed individuals are not required to participate in </a:t>
            </a:r>
            <a:r>
              <a:rPr lang="en-US" sz="1400"/>
              <a:t>the program </a:t>
            </a:r>
            <a:r>
              <a:rPr lang="en-US" sz="1400" dirty="0"/>
              <a:t>but can choose to. The WA program allows self-employed to </a:t>
            </a:r>
            <a:r>
              <a:rPr lang="en-US" sz="1400" u="sng" dirty="0"/>
              <a:t>opt into </a:t>
            </a:r>
            <a:r>
              <a:rPr lang="en-US" sz="1400" dirty="0"/>
              <a:t>the program and pay the tax. Why do self-employed get to choose whether to participate or not? Other states may see logic in requiring all citizens earning income for employment to participate.</a:t>
            </a:r>
          </a:p>
          <a:p>
            <a:r>
              <a:rPr lang="en-US" sz="1400" dirty="0"/>
              <a:t>Cognitive impairment is not treated as separate qualifier. WA requires 3 out of 10 ADL/IADLs impaired to qualify for benefits. Some dementia patients may fail to receive benefits.</a:t>
            </a:r>
          </a:p>
          <a:p>
            <a:r>
              <a:rPr lang="en-US" sz="1400" dirty="0"/>
              <a:t>WA employees living out-of-state may pay tax but will  get no benefits. WA residents working out-of-state residents paying PFML (paid family medical leave) will also pay LTC tax, but one must be resident of WA to get benefits. Other states may see a lack of logic with this and exempt out-of-state employees.</a:t>
            </a:r>
          </a:p>
          <a:p>
            <a:r>
              <a:rPr lang="en-US" sz="1400" dirty="0"/>
              <a:t>Vesting requirement leaves out retired and nearly retired people on a permanent basis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dirty="0"/>
          </a:p>
        </p:txBody>
      </p:sp>
    </p:spTree>
    <p:extLst>
      <p:ext uri="{BB962C8B-B14F-4D97-AF65-F5344CB8AC3E}">
        <p14:creationId xmlns:p14="http://schemas.microsoft.com/office/powerpoint/2010/main" val="339689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buy-out opportunity offered by WA was poorly timed, and created havoc for insurance companies. </a:t>
            </a:r>
          </a:p>
          <a:p>
            <a:pPr marL="285750" indent="-285750">
              <a:buFont typeface="Arial" panose="020B0604020202020204" pitchFamily="34" charset="0"/>
              <a:buChar char="•"/>
            </a:pPr>
            <a:r>
              <a:rPr lang="en-US" sz="1400" dirty="0"/>
              <a:t>Will future bills limit opt-out opportunities to “good faith” purchases made </a:t>
            </a:r>
            <a:r>
              <a:rPr lang="en-US" sz="1400" u="sng" dirty="0"/>
              <a:t>before</a:t>
            </a:r>
            <a:r>
              <a:rPr lang="en-US" sz="1400" dirty="0"/>
              <a:t> a bill is signed into law?</a:t>
            </a:r>
          </a:p>
          <a:p>
            <a:pPr marL="285750" indent="-285750">
              <a:buFont typeface="Arial" panose="020B0604020202020204" pitchFamily="34" charset="0"/>
              <a:buChar char="•"/>
            </a:pPr>
            <a:r>
              <a:rPr lang="en-US" sz="1400" dirty="0"/>
              <a:t>If buy-out opportunities are allowed, will the time period be longer?</a:t>
            </a:r>
          </a:p>
          <a:p>
            <a:pPr marL="285750" indent="-285750">
              <a:buFont typeface="Arial" panose="020B0604020202020204" pitchFamily="34" charset="0"/>
              <a:buChar char="•"/>
            </a:pPr>
            <a:r>
              <a:rPr lang="en-US" sz="1400" dirty="0"/>
              <a:t>Or will opt-outs be non-existent due to higher income tax-payers more likely to opt out?	 	 		</a:t>
            </a:r>
          </a:p>
          <a:p>
            <a:r>
              <a:rPr lang="en-US" sz="1400" dirty="0"/>
              <a:t>A recertification process should be loud and clear</a:t>
            </a:r>
          </a:p>
          <a:p>
            <a:pPr marL="285750" indent="-285750">
              <a:buFont typeface="Arial" panose="020B0604020202020204" pitchFamily="34" charset="0"/>
              <a:buChar char="•"/>
            </a:pPr>
            <a:r>
              <a:rPr lang="en-US" sz="1400" dirty="0"/>
              <a:t>Requirements in WA to permanently keep their policy are unclear and unknown </a:t>
            </a:r>
          </a:p>
          <a:p>
            <a:pPr marL="285750" indent="-285750">
              <a:buFont typeface="Arial" panose="020B0604020202020204" pitchFamily="34" charset="0"/>
              <a:buChar char="•"/>
            </a:pPr>
            <a:r>
              <a:rPr lang="en-US" sz="1400" dirty="0"/>
              <a:t>Lack of clarity could lead to high lapse rates, resulting in </a:t>
            </a:r>
          </a:p>
          <a:p>
            <a:pPr marL="742950" lvl="1" indent="-285750">
              <a:buFont typeface="Arial" panose="020B0604020202020204" pitchFamily="34" charset="0"/>
              <a:buChar char="•"/>
            </a:pPr>
            <a:r>
              <a:rPr lang="en-US" sz="1400" dirty="0"/>
              <a:t>chargebacks to agents and  BGAs </a:t>
            </a:r>
          </a:p>
          <a:p>
            <a:pPr marL="742950" lvl="1" indent="-285750">
              <a:buFont typeface="Arial" panose="020B0604020202020204" pitchFamily="34" charset="0"/>
              <a:buChar char="•"/>
            </a:pPr>
            <a:r>
              <a:rPr lang="en-US" sz="1400" dirty="0"/>
              <a:t>financial impact to insurance companies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9</a:t>
            </a:fld>
            <a:endParaRPr lang="en-US" dirty="0"/>
          </a:p>
        </p:txBody>
      </p:sp>
    </p:spTree>
    <p:extLst>
      <p:ext uri="{BB962C8B-B14F-4D97-AF65-F5344CB8AC3E}">
        <p14:creationId xmlns:p14="http://schemas.microsoft.com/office/powerpoint/2010/main" val="2006303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860" y="108"/>
            <a:ext cx="9140140" cy="6857783"/>
          </a:xfrm>
          <a:prstGeom prst="rect">
            <a:avLst/>
          </a:prstGeom>
        </p:spPr>
      </p:pic>
      <p:sp>
        <p:nvSpPr>
          <p:cNvPr id="2" name="Title 1"/>
          <p:cNvSpPr>
            <a:spLocks noGrp="1"/>
          </p:cNvSpPr>
          <p:nvPr>
            <p:ph type="title"/>
          </p:nvPr>
        </p:nvSpPr>
        <p:spPr>
          <a:xfrm>
            <a:off x="2209800" y="2819400"/>
            <a:ext cx="4724400" cy="1371600"/>
          </a:xfrm>
          <a:prstGeom prst="rect">
            <a:avLst/>
          </a:prstGeom>
        </p:spPr>
        <p:txBody>
          <a:bodyPr vert="horz" lIns="0" tIns="0" rIns="0" bIns="0" anchor="ctr" anchorCtr="0"/>
          <a:lstStyle>
            <a:lvl1pPr indent="0" algn="ctr">
              <a:defRPr sz="4000" b="0" i="0" cap="none" baseline="0">
                <a:solidFill>
                  <a:schemeClr val="bg1"/>
                </a:solidFill>
                <a:latin typeface="Arial"/>
                <a:cs typeface="Aria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datory Disclosur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2D944-2CD8-4EE7-8780-7855AE5A44A7}"/>
              </a:ext>
            </a:extLst>
          </p:cNvPr>
          <p:cNvPicPr>
            <a:picLocks noChangeAspect="1"/>
          </p:cNvPicPr>
          <p:nvPr userDrawn="1"/>
        </p:nvPicPr>
        <p:blipFill>
          <a:blip r:embed="rId2"/>
          <a:stretch>
            <a:fillRect/>
          </a:stretch>
        </p:blipFill>
        <p:spPr>
          <a:xfrm>
            <a:off x="1786" y="0"/>
            <a:ext cx="9140426" cy="6857999"/>
          </a:xfrm>
          <a:prstGeom prst="rect">
            <a:avLst/>
          </a:prstGeom>
        </p:spPr>
      </p:pic>
      <p:sp>
        <p:nvSpPr>
          <p:cNvPr id="6" name="Text Placeholder 5">
            <a:extLst>
              <a:ext uri="{FF2B5EF4-FFF2-40B4-BE49-F238E27FC236}">
                <a16:creationId xmlns:a16="http://schemas.microsoft.com/office/drawing/2014/main" id="{5B0CD632-13BC-4C3A-AB6B-5A4476CF431E}"/>
              </a:ext>
            </a:extLst>
          </p:cNvPr>
          <p:cNvSpPr>
            <a:spLocks noGrp="1"/>
          </p:cNvSpPr>
          <p:nvPr>
            <p:ph type="body" sz="quarter" idx="10" hasCustomPrompt="1"/>
          </p:nvPr>
        </p:nvSpPr>
        <p:spPr>
          <a:xfrm>
            <a:off x="2362200" y="59436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FOR FINANCIAL OR INSURANCE PROFESSIONAL USE ONLY</a:t>
            </a:r>
          </a:p>
        </p:txBody>
      </p:sp>
      <p:sp>
        <p:nvSpPr>
          <p:cNvPr id="7" name="Text Placeholder 5">
            <a:extLst>
              <a:ext uri="{FF2B5EF4-FFF2-40B4-BE49-F238E27FC236}">
                <a16:creationId xmlns:a16="http://schemas.microsoft.com/office/drawing/2014/main" id="{8280EF8A-046C-44CB-960D-8170C4DBC199}"/>
              </a:ext>
            </a:extLst>
          </p:cNvPr>
          <p:cNvSpPr>
            <a:spLocks noGrp="1"/>
          </p:cNvSpPr>
          <p:nvPr>
            <p:ph type="body" sz="quarter" idx="11" hasCustomPrompt="1"/>
          </p:nvPr>
        </p:nvSpPr>
        <p:spPr>
          <a:xfrm>
            <a:off x="2362200" y="62484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NFM-XXXXXAO (XX/XX)</a:t>
            </a:r>
          </a:p>
        </p:txBody>
      </p:sp>
    </p:spTree>
    <p:extLst>
      <p:ext uri="{BB962C8B-B14F-4D97-AF65-F5344CB8AC3E}">
        <p14:creationId xmlns:p14="http://schemas.microsoft.com/office/powerpoint/2010/main" val="282318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dditional Disclosur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E1BF8-80FB-4D4F-AD82-7416CF46946F}"/>
              </a:ext>
            </a:extLst>
          </p:cNvPr>
          <p:cNvPicPr>
            <a:picLocks noChangeAspect="1"/>
          </p:cNvPicPr>
          <p:nvPr userDrawn="1"/>
        </p:nvPicPr>
        <p:blipFill>
          <a:blip r:embed="rId2"/>
          <a:stretch>
            <a:fillRect/>
          </a:stretch>
        </p:blipFill>
        <p:spPr>
          <a:xfrm>
            <a:off x="1928" y="0"/>
            <a:ext cx="9140428" cy="6858000"/>
          </a:xfrm>
          <a:prstGeom prst="rect">
            <a:avLst/>
          </a:prstGeom>
        </p:spPr>
      </p:pic>
      <p:sp>
        <p:nvSpPr>
          <p:cNvPr id="6" name="Text Placeholder 5">
            <a:extLst>
              <a:ext uri="{FF2B5EF4-FFF2-40B4-BE49-F238E27FC236}">
                <a16:creationId xmlns:a16="http://schemas.microsoft.com/office/drawing/2014/main" id="{54DE21DB-3FC7-46C2-A3ED-A20565D2350D}"/>
              </a:ext>
            </a:extLst>
          </p:cNvPr>
          <p:cNvSpPr>
            <a:spLocks noGrp="1"/>
          </p:cNvSpPr>
          <p:nvPr>
            <p:ph type="body" sz="quarter" idx="10" hasCustomPrompt="1"/>
          </p:nvPr>
        </p:nvSpPr>
        <p:spPr>
          <a:xfrm>
            <a:off x="990600" y="1524000"/>
            <a:ext cx="7086600" cy="4114800"/>
          </a:xfrm>
          <a:prstGeom prst="rect">
            <a:avLst/>
          </a:prstGeom>
        </p:spPr>
        <p:txBody>
          <a:bodyPr/>
          <a:lstStyle>
            <a:lvl1pPr marL="0" indent="0">
              <a:buNone/>
              <a:defRPr sz="1400">
                <a:solidFill>
                  <a:schemeClr val="tx1">
                    <a:lumMod val="85000"/>
                    <a:lumOff val="15000"/>
                  </a:schemeClr>
                </a:solidFill>
              </a:defRPr>
            </a:lvl1pPr>
          </a:lstStyle>
          <a:p>
            <a:pPr lvl="0"/>
            <a:r>
              <a:rPr lang="en-US" dirty="0"/>
              <a:t>Add additional disclosure</a:t>
            </a:r>
          </a:p>
        </p:txBody>
      </p:sp>
      <p:sp>
        <p:nvSpPr>
          <p:cNvPr id="7" name="Text Placeholder 5">
            <a:extLst>
              <a:ext uri="{FF2B5EF4-FFF2-40B4-BE49-F238E27FC236}">
                <a16:creationId xmlns:a16="http://schemas.microsoft.com/office/drawing/2014/main" id="{C0C95F06-C462-4E9D-8EAC-126641725B1D}"/>
              </a:ext>
            </a:extLst>
          </p:cNvPr>
          <p:cNvSpPr>
            <a:spLocks noGrp="1"/>
          </p:cNvSpPr>
          <p:nvPr>
            <p:ph type="body" sz="quarter" idx="11" hasCustomPrompt="1"/>
          </p:nvPr>
        </p:nvSpPr>
        <p:spPr>
          <a:xfrm>
            <a:off x="2362200" y="59436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FOR FINANCIAL OR INSURANCE PROFESSIONAL USE ONLY</a:t>
            </a:r>
          </a:p>
        </p:txBody>
      </p:sp>
      <p:sp>
        <p:nvSpPr>
          <p:cNvPr id="8" name="Text Placeholder 5">
            <a:extLst>
              <a:ext uri="{FF2B5EF4-FFF2-40B4-BE49-F238E27FC236}">
                <a16:creationId xmlns:a16="http://schemas.microsoft.com/office/drawing/2014/main" id="{E3DC30EA-8070-4DDA-88A7-4F4F563DD3BE}"/>
              </a:ext>
            </a:extLst>
          </p:cNvPr>
          <p:cNvSpPr>
            <a:spLocks noGrp="1"/>
          </p:cNvSpPr>
          <p:nvPr>
            <p:ph type="body" sz="quarter" idx="12" hasCustomPrompt="1"/>
          </p:nvPr>
        </p:nvSpPr>
        <p:spPr>
          <a:xfrm>
            <a:off x="2362200" y="62484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NFM-XXXXXAO (XX/XX)</a:t>
            </a:r>
          </a:p>
        </p:txBody>
      </p:sp>
    </p:spTree>
    <p:extLst>
      <p:ext uri="{BB962C8B-B14F-4D97-AF65-F5344CB8AC3E}">
        <p14:creationId xmlns:p14="http://schemas.microsoft.com/office/powerpoint/2010/main" val="413955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8D09C1-9582-4D70-B64E-CA6816B8534C}"/>
              </a:ext>
            </a:extLst>
          </p:cNvPr>
          <p:cNvPicPr>
            <a:picLocks noChangeAspect="1"/>
          </p:cNvPicPr>
          <p:nvPr userDrawn="1"/>
        </p:nvPicPr>
        <p:blipFill>
          <a:blip r:embed="rId2"/>
          <a:stretch>
            <a:fillRect/>
          </a:stretch>
        </p:blipFill>
        <p:spPr>
          <a:xfrm>
            <a:off x="1929" y="214"/>
            <a:ext cx="9140142" cy="6857786"/>
          </a:xfrm>
          <a:prstGeom prst="rect">
            <a:avLst/>
          </a:prstGeom>
        </p:spPr>
      </p:pic>
      <p:sp>
        <p:nvSpPr>
          <p:cNvPr id="8" name="Text Placeholder 7">
            <a:extLst>
              <a:ext uri="{FF2B5EF4-FFF2-40B4-BE49-F238E27FC236}">
                <a16:creationId xmlns:a16="http://schemas.microsoft.com/office/drawing/2014/main" id="{E082CC0A-F58B-4082-9BD1-C999A7D2DA97}"/>
              </a:ext>
            </a:extLst>
          </p:cNvPr>
          <p:cNvSpPr>
            <a:spLocks noGrp="1"/>
          </p:cNvSpPr>
          <p:nvPr>
            <p:ph type="body" sz="quarter" idx="10" hasCustomPrompt="1"/>
          </p:nvPr>
        </p:nvSpPr>
        <p:spPr>
          <a:xfrm>
            <a:off x="1943100" y="2362200"/>
            <a:ext cx="5257800" cy="3124200"/>
          </a:xfrm>
          <a:prstGeom prst="rect">
            <a:avLst/>
          </a:prstGeom>
        </p:spPr>
        <p:txBody>
          <a:bodyPr/>
          <a:lstStyle>
            <a:lvl1pPr>
              <a:defRPr sz="2800">
                <a:solidFill>
                  <a:srgbClr val="003B5C"/>
                </a:solidFill>
              </a:defRPr>
            </a:lvl1pPr>
            <a:lvl2pPr>
              <a:defRPr sz="2400">
                <a:solidFill>
                  <a:srgbClr val="003B5C"/>
                </a:solidFill>
              </a:defRPr>
            </a:lvl2pPr>
          </a:lstStyle>
          <a:p>
            <a:pPr lvl="0"/>
            <a:r>
              <a:rPr lang="en-US" dirty="0"/>
              <a:t>Add agenda item here</a:t>
            </a:r>
          </a:p>
          <a:p>
            <a:pPr lvl="1"/>
            <a:r>
              <a:rPr lang="en-US" dirty="0"/>
              <a:t>Add sub item here if needed</a:t>
            </a:r>
          </a:p>
        </p:txBody>
      </p:sp>
      <p:sp>
        <p:nvSpPr>
          <p:cNvPr id="5" name="Rectangle 7">
            <a:extLst>
              <a:ext uri="{FF2B5EF4-FFF2-40B4-BE49-F238E27FC236}">
                <a16:creationId xmlns:a16="http://schemas.microsoft.com/office/drawing/2014/main" id="{88C863A1-6D79-44B0-852B-AA0B6F911540}"/>
              </a:ext>
            </a:extLst>
          </p:cNvPr>
          <p:cNvSpPr>
            <a:spLocks noChangeArrowheads="1"/>
          </p:cNvSpPr>
          <p:nvPr userDrawn="1"/>
        </p:nvSpPr>
        <p:spPr bwMode="auto">
          <a:xfrm>
            <a:off x="86106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1200">
                <a:solidFill>
                  <a:schemeClr val="bg2"/>
                </a:solidFill>
                <a:latin typeface="Arial" pitchFamily="34" charset="0"/>
                <a:ea typeface="ＭＳ Ｐゴシック" charset="-128"/>
              </a:rPr>
              <a:pPr algn="r">
                <a:defRPr/>
              </a:pPr>
              <a:t>‹#›</a:t>
            </a:fld>
            <a:endParaRPr lang="en-US" sz="800" dirty="0">
              <a:solidFill>
                <a:schemeClr val="bg2"/>
              </a:solidFill>
              <a:latin typeface="Arial" pitchFamily="34" charset="0"/>
              <a:ea typeface="ＭＳ Ｐゴシック" charset="-128"/>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929" y="107"/>
            <a:ext cx="9140141" cy="6857785"/>
          </a:xfrm>
          <a:prstGeom prst="rect">
            <a:avLst/>
          </a:prstGeom>
        </p:spPr>
      </p:pic>
      <p:sp>
        <p:nvSpPr>
          <p:cNvPr id="7" name="Rectangle 7">
            <a:extLst>
              <a:ext uri="{FF2B5EF4-FFF2-40B4-BE49-F238E27FC236}">
                <a16:creationId xmlns:a16="http://schemas.microsoft.com/office/drawing/2014/main" id="{EBE46925-7D50-4C74-958F-E104DAB27151}"/>
              </a:ext>
            </a:extLst>
          </p:cNvPr>
          <p:cNvSpPr>
            <a:spLocks noChangeArrowheads="1"/>
          </p:cNvSpPr>
          <p:nvPr userDrawn="1"/>
        </p:nvSpPr>
        <p:spPr bwMode="auto">
          <a:xfrm>
            <a:off x="86106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1200">
                <a:solidFill>
                  <a:schemeClr val="bg2"/>
                </a:solidFill>
                <a:latin typeface="Arial" pitchFamily="34" charset="0"/>
                <a:ea typeface="ＭＳ Ｐゴシック" charset="-128"/>
              </a:rPr>
              <a:pPr algn="r">
                <a:defRPr/>
              </a:pPr>
              <a:t>‹#›</a:t>
            </a:fld>
            <a:endParaRPr lang="en-US" sz="800" dirty="0">
              <a:solidFill>
                <a:schemeClr val="bg2"/>
              </a:solidFill>
              <a:latin typeface="Arial" pitchFamily="34" charset="0"/>
              <a:ea typeface="ＭＳ Ｐゴシック" charset="-128"/>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5976636A-1714-425C-BE6A-06E1653B660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11F9FC2-FDD6-44B4-9FE9-0AA84A066E5C}"/>
              </a:ext>
            </a:extLst>
          </p:cNvPr>
          <p:cNvSpPr>
            <a:spLocks noGrp="1"/>
          </p:cNvSpPr>
          <p:nvPr>
            <p:ph type="title" hasCustomPrompt="1"/>
          </p:nvPr>
        </p:nvSpPr>
        <p:spPr>
          <a:xfrm>
            <a:off x="628650" y="1905001"/>
            <a:ext cx="7886700" cy="762000"/>
          </a:xfrm>
          <a:prstGeom prst="rect">
            <a:avLst/>
          </a:prstGeom>
        </p:spPr>
        <p:txBody>
          <a:bodyPr/>
          <a:lstStyle>
            <a:lvl1pPr>
              <a:defRPr>
                <a:solidFill>
                  <a:schemeClr val="bg1"/>
                </a:solidFill>
              </a:defRPr>
            </a:lvl1pPr>
          </a:lstStyle>
          <a:p>
            <a:r>
              <a:rPr lang="en-US" dirty="0"/>
              <a:t>Slide header</a:t>
            </a:r>
          </a:p>
        </p:txBody>
      </p:sp>
    </p:spTree>
    <p:extLst>
      <p:ext uri="{BB962C8B-B14F-4D97-AF65-F5344CB8AC3E}">
        <p14:creationId xmlns:p14="http://schemas.microsoft.com/office/powerpoint/2010/main" val="380487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9" y="0"/>
            <a:ext cx="9140141" cy="6857785"/>
          </a:xfrm>
          <a:prstGeom prst="rect">
            <a:avLst/>
          </a:prstGeom>
        </p:spPr>
      </p:pic>
      <p:sp>
        <p:nvSpPr>
          <p:cNvPr id="5" name="Text Placeholder 5">
            <a:extLst>
              <a:ext uri="{FF2B5EF4-FFF2-40B4-BE49-F238E27FC236}">
                <a16:creationId xmlns:a16="http://schemas.microsoft.com/office/drawing/2014/main" id="{73F3BF0A-DC14-4FC3-A64C-86CE5FB9507C}"/>
              </a:ext>
            </a:extLst>
          </p:cNvPr>
          <p:cNvSpPr>
            <a:spLocks noGrp="1"/>
          </p:cNvSpPr>
          <p:nvPr>
            <p:ph type="body" sz="quarter" idx="10" hasCustomPrompt="1"/>
          </p:nvPr>
        </p:nvSpPr>
        <p:spPr>
          <a:xfrm>
            <a:off x="2362200" y="5943600"/>
            <a:ext cx="4419600" cy="228600"/>
          </a:xfrm>
          <a:prstGeom prst="rect">
            <a:avLst/>
          </a:prstGeom>
        </p:spPr>
        <p:txBody>
          <a:bodyPr/>
          <a:lstStyle>
            <a:lvl1pPr marL="0" indent="0" algn="ctr">
              <a:buNone/>
              <a:defRPr sz="1000">
                <a:solidFill>
                  <a:schemeClr val="bg1"/>
                </a:solidFill>
              </a:defRPr>
            </a:lvl1pPr>
          </a:lstStyle>
          <a:p>
            <a:pPr lvl="0"/>
            <a:r>
              <a:rPr lang="en-US" dirty="0"/>
              <a:t>FOR FINANCIAL OR INSURANCE PROFESSIONAL USE ONLY</a:t>
            </a:r>
          </a:p>
        </p:txBody>
      </p:sp>
      <p:sp>
        <p:nvSpPr>
          <p:cNvPr id="6" name="Text Placeholder 5">
            <a:extLst>
              <a:ext uri="{FF2B5EF4-FFF2-40B4-BE49-F238E27FC236}">
                <a16:creationId xmlns:a16="http://schemas.microsoft.com/office/drawing/2014/main" id="{5DBE977F-C500-4FAE-ABAC-D97E879D5315}"/>
              </a:ext>
            </a:extLst>
          </p:cNvPr>
          <p:cNvSpPr>
            <a:spLocks noGrp="1"/>
          </p:cNvSpPr>
          <p:nvPr>
            <p:ph type="body" sz="quarter" idx="11" hasCustomPrompt="1"/>
          </p:nvPr>
        </p:nvSpPr>
        <p:spPr>
          <a:xfrm>
            <a:off x="2362200" y="6248400"/>
            <a:ext cx="4419600" cy="228600"/>
          </a:xfrm>
          <a:prstGeom prst="rect">
            <a:avLst/>
          </a:prstGeom>
        </p:spPr>
        <p:txBody>
          <a:bodyPr/>
          <a:lstStyle>
            <a:lvl1pPr marL="0" indent="0" algn="ctr">
              <a:buNone/>
              <a:defRPr sz="1000">
                <a:solidFill>
                  <a:schemeClr val="bg1"/>
                </a:solidFill>
              </a:defRPr>
            </a:lvl1pPr>
          </a:lstStyle>
          <a:p>
            <a:pPr lvl="0"/>
            <a:r>
              <a:rPr lang="en-US" dirty="0"/>
              <a:t>NFM-XXXXXAO (XX/XX)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2" r:id="rId1"/>
    <p:sldLayoutId id="2147483766" r:id="rId2"/>
    <p:sldLayoutId id="2147483767" r:id="rId3"/>
    <p:sldLayoutId id="2147483763" r:id="rId4"/>
    <p:sldLayoutId id="2147483764" r:id="rId5"/>
    <p:sldLayoutId id="2147483768" r:id="rId6"/>
    <p:sldLayoutId id="2147483765" r:id="rId7"/>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aging.senate.gov/imo/media/doc/Better%20Care%20Better%20Jobs%20Act%20One%20Pager%20SBS%2006223.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hyperlink" Target="https://www.aging.senate.gov/imo/media/doc/Better%20Care%20Better%20Jobs%20Act%20One%20Pager%20SBS%2006223.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bennet.senate.gov/public/index.cfm/2021/5/bennet-bipartisan-colleagues-introduce-legislation-to-support-family-caregiver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murphy.senate.gov/newsroom/press-releases/murphy-schneider-meng-introduce-legislation-to-help-caregivers-receive-social-security-credi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toomey.senate.gov/newsroom/press-releases/toomey-re-introduces-measure-to-make-long-term-care-insurance-more-affordab"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nationwidefinancialltcmap.hvsfinancial.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02867F-AE5B-4975-913B-25FBCEDF3870}"/>
              </a:ext>
            </a:extLst>
          </p:cNvPr>
          <p:cNvSpPr>
            <a:spLocks noGrp="1"/>
          </p:cNvSpPr>
          <p:nvPr>
            <p:ph type="title"/>
          </p:nvPr>
        </p:nvSpPr>
        <p:spPr>
          <a:xfrm>
            <a:off x="1562100" y="2514600"/>
            <a:ext cx="6019800" cy="1371600"/>
          </a:xfrm>
        </p:spPr>
        <p:txBody>
          <a:bodyPr/>
          <a:lstStyle/>
          <a:p>
            <a:r>
              <a:rPr lang="en-US" dirty="0"/>
              <a:t>What’s next after Washington State?</a:t>
            </a:r>
            <a:endParaRPr lang="en-US" sz="2800" dirty="0"/>
          </a:p>
        </p:txBody>
      </p:sp>
      <p:sp>
        <p:nvSpPr>
          <p:cNvPr id="2" name="TextBox 1">
            <a:extLst>
              <a:ext uri="{FF2B5EF4-FFF2-40B4-BE49-F238E27FC236}">
                <a16:creationId xmlns:a16="http://schemas.microsoft.com/office/drawing/2014/main" id="{2EC289A4-DA53-4EA2-B69F-765CA943C2D6}"/>
              </a:ext>
            </a:extLst>
          </p:cNvPr>
          <p:cNvSpPr txBox="1"/>
          <p:nvPr/>
        </p:nvSpPr>
        <p:spPr>
          <a:xfrm>
            <a:off x="228600" y="6172200"/>
            <a:ext cx="5334000" cy="600164"/>
          </a:xfrm>
          <a:prstGeom prst="rect">
            <a:avLst/>
          </a:prstGeom>
          <a:noFill/>
        </p:spPr>
        <p:txBody>
          <a:bodyPr wrap="square" rtlCol="0">
            <a:spAutoFit/>
          </a:bodyPr>
          <a:lstStyle/>
          <a:p>
            <a:r>
              <a:rPr lang="en-US" sz="1100" dirty="0">
                <a:solidFill>
                  <a:schemeClr val="bg1"/>
                </a:solidFill>
              </a:rPr>
              <a:t>Nationwide, the Nationwide N and Eagle, Nationwide is on your side, Nationwide Retirement Institute, Nationwide YourLife CareMatters and CareMatters II are service marks of Nationwide Mutual Insurance Company. © 2021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739140" y="86714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333015" y="181340"/>
            <a:ext cx="8379144"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 The “WA affect” on clients</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609600" y="1287994"/>
            <a:ext cx="8254959" cy="469087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200" dirty="0"/>
              <a:t>False security that </a:t>
            </a:r>
            <a:r>
              <a:rPr lang="en-US" sz="2200" i="1" dirty="0"/>
              <a:t>“LTC is taken care of by the state!”</a:t>
            </a:r>
          </a:p>
          <a:p>
            <a:pPr lvl="1"/>
            <a:r>
              <a:rPr lang="en-US" sz="1900" dirty="0"/>
              <a:t>Citizens may be disincentivized from purchasing meaningful LTC coverage</a:t>
            </a:r>
          </a:p>
          <a:p>
            <a:pPr lvl="1"/>
            <a:r>
              <a:rPr lang="en-US" sz="1900" dirty="0"/>
              <a:t>Will $36,500 (in WA) really be enough to fund LTC needs?</a:t>
            </a:r>
          </a:p>
          <a:p>
            <a:pPr lvl="2"/>
            <a:r>
              <a:rPr lang="en-US" sz="1800" dirty="0"/>
              <a:t>Will clients understand they need more coverage?</a:t>
            </a:r>
          </a:p>
          <a:p>
            <a:pPr lvl="2"/>
            <a:r>
              <a:rPr lang="en-US" sz="1800" dirty="0"/>
              <a:t>Will clients understand that a state bill may not cover a spouse?</a:t>
            </a:r>
          </a:p>
          <a:p>
            <a:endParaRPr lang="en-US" sz="1000" dirty="0"/>
          </a:p>
          <a:p>
            <a:r>
              <a:rPr lang="en-US" sz="2200" dirty="0"/>
              <a:t>Will “bad press” used by WA ultimately cause mistrust of the LTC industry?</a:t>
            </a:r>
          </a:p>
          <a:p>
            <a:pPr lvl="1"/>
            <a:r>
              <a:rPr lang="en-US" sz="1900" dirty="0"/>
              <a:t>LTC industry is not “broken” (per WA) – it has evolved</a:t>
            </a:r>
          </a:p>
          <a:p>
            <a:pPr lvl="1"/>
            <a:r>
              <a:rPr lang="en-US" sz="1900" dirty="0"/>
              <a:t>Erroneous information about the LTC industry was used as part of state’s campaign to explain a need for the program. </a:t>
            </a:r>
          </a:p>
          <a:p>
            <a:pPr lvl="1"/>
            <a:r>
              <a:rPr lang="en-US" sz="1900" dirty="0"/>
              <a:t>Lack of trust could result in lack of further LTC planning</a:t>
            </a:r>
          </a:p>
          <a:p>
            <a:pPr marL="0" indent="0">
              <a:buNone/>
            </a:pPr>
            <a:endParaRPr lang="en-US" kern="0" dirty="0"/>
          </a:p>
        </p:txBody>
      </p:sp>
      <p:pic>
        <p:nvPicPr>
          <p:cNvPr id="6" name="Picture 5">
            <a:extLst>
              <a:ext uri="{FF2B5EF4-FFF2-40B4-BE49-F238E27FC236}">
                <a16:creationId xmlns:a16="http://schemas.microsoft.com/office/drawing/2014/main" id="{F5EFA63D-DDE3-46EF-AF84-235D4707F195}"/>
              </a:ext>
            </a:extLst>
          </p:cNvPr>
          <p:cNvPicPr>
            <a:picLocks noChangeAspect="1"/>
          </p:cNvPicPr>
          <p:nvPr/>
        </p:nvPicPr>
        <p:blipFill>
          <a:blip r:embed="rId3"/>
          <a:stretch>
            <a:fillRect/>
          </a:stretch>
        </p:blipFill>
        <p:spPr>
          <a:xfrm>
            <a:off x="4318667" y="5803663"/>
            <a:ext cx="634333" cy="735573"/>
          </a:xfrm>
          <a:prstGeom prst="rect">
            <a:avLst/>
          </a:prstGeom>
        </p:spPr>
      </p:pic>
      <p:sp>
        <p:nvSpPr>
          <p:cNvPr id="7" name="TextBox 6">
            <a:extLst>
              <a:ext uri="{FF2B5EF4-FFF2-40B4-BE49-F238E27FC236}">
                <a16:creationId xmlns:a16="http://schemas.microsoft.com/office/drawing/2014/main" id="{FB28A9DC-3586-4B4C-BC88-43EF7A8E450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117740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739140" y="86714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333015" y="181340"/>
            <a:ext cx="8379144"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 Who is most likely to benefit from state bills? </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457201" y="1447806"/>
            <a:ext cx="8153400" cy="433359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Those</a:t>
            </a:r>
            <a:r>
              <a:rPr lang="en-US" sz="2200" dirty="0"/>
              <a:t> who will likely benefit in WA or similar state bills</a:t>
            </a:r>
          </a:p>
          <a:p>
            <a:pPr lvl="1"/>
            <a:r>
              <a:rPr lang="en-US" sz="2000" dirty="0"/>
              <a:t>Low-income employees not Medicaid qualified</a:t>
            </a:r>
          </a:p>
          <a:p>
            <a:pPr lvl="1"/>
            <a:r>
              <a:rPr lang="en-US" sz="2000" dirty="0"/>
              <a:t>Uninsurable employees at older ages</a:t>
            </a:r>
          </a:p>
          <a:p>
            <a:pPr lvl="2"/>
            <a:r>
              <a:rPr lang="en-US" sz="2000" dirty="0"/>
              <a:t>Younger employees uninsurable for LTC coverage may be better off with a dedicated savings plan (assuming they would stick with the plan)</a:t>
            </a:r>
          </a:p>
          <a:p>
            <a:pPr lvl="1"/>
            <a:r>
              <a:rPr lang="en-US" sz="2000" dirty="0"/>
              <a:t>People retiring in the next 10 to 15 years </a:t>
            </a:r>
          </a:p>
          <a:p>
            <a:pPr lvl="2"/>
            <a:r>
              <a:rPr lang="en-US" sz="2000" dirty="0"/>
              <a:t>making less than $500,000 (using WA as example)</a:t>
            </a:r>
          </a:p>
          <a:p>
            <a:pPr marL="0" indent="0">
              <a:buNone/>
            </a:pPr>
            <a:endParaRPr lang="en-US" sz="2200" dirty="0"/>
          </a:p>
          <a:p>
            <a:endParaRPr lang="en-US" sz="1800" dirty="0"/>
          </a:p>
          <a:p>
            <a:endParaRPr lang="en-US" kern="0" dirty="0"/>
          </a:p>
        </p:txBody>
      </p:sp>
      <p:sp>
        <p:nvSpPr>
          <p:cNvPr id="7" name="TextBox 6">
            <a:extLst>
              <a:ext uri="{FF2B5EF4-FFF2-40B4-BE49-F238E27FC236}">
                <a16:creationId xmlns:a16="http://schemas.microsoft.com/office/drawing/2014/main" id="{FB28A9DC-3586-4B4C-BC88-43EF7A8E450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pic>
        <p:nvPicPr>
          <p:cNvPr id="8" name="Picture 7">
            <a:extLst>
              <a:ext uri="{FF2B5EF4-FFF2-40B4-BE49-F238E27FC236}">
                <a16:creationId xmlns:a16="http://schemas.microsoft.com/office/drawing/2014/main" id="{616E8EC5-D501-487F-A1E3-D2CFF12A38D9}"/>
              </a:ext>
            </a:extLst>
          </p:cNvPr>
          <p:cNvPicPr>
            <a:picLocks noChangeAspect="1"/>
          </p:cNvPicPr>
          <p:nvPr/>
        </p:nvPicPr>
        <p:blipFill>
          <a:blip r:embed="rId3"/>
          <a:stretch>
            <a:fillRect/>
          </a:stretch>
        </p:blipFill>
        <p:spPr>
          <a:xfrm>
            <a:off x="2590800" y="5049860"/>
            <a:ext cx="3466512" cy="1236010"/>
          </a:xfrm>
          <a:prstGeom prst="rect">
            <a:avLst/>
          </a:prstGeom>
        </p:spPr>
      </p:pic>
    </p:spTree>
    <p:extLst>
      <p:ext uri="{BB962C8B-B14F-4D97-AF65-F5344CB8AC3E}">
        <p14:creationId xmlns:p14="http://schemas.microsoft.com/office/powerpoint/2010/main" val="10425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73914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272093" y="143209"/>
            <a:ext cx="8379144"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 Who may be left out of getting benefits? </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410386" y="990600"/>
            <a:ext cx="8102559" cy="463839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200" dirty="0"/>
              <a:t>Those left out in WA, who also may be in similar state bills</a:t>
            </a:r>
          </a:p>
          <a:p>
            <a:pPr lvl="1"/>
            <a:r>
              <a:rPr lang="en-US" sz="2000" dirty="0"/>
              <a:t>People already retired or will retire in the next few years and are unable to vest</a:t>
            </a:r>
          </a:p>
          <a:p>
            <a:pPr lvl="1"/>
            <a:r>
              <a:rPr lang="en-US" sz="2000" dirty="0"/>
              <a:t>Non-working spouses - </a:t>
            </a:r>
            <a:r>
              <a:rPr lang="en-US" sz="1800" dirty="0"/>
              <a:t>not covered in WA</a:t>
            </a:r>
          </a:p>
          <a:p>
            <a:pPr lvl="3"/>
            <a:r>
              <a:rPr lang="en-US" sz="1600" dirty="0"/>
              <a:t>Unless they return to work long enough to vest</a:t>
            </a:r>
          </a:p>
          <a:p>
            <a:pPr lvl="2"/>
            <a:r>
              <a:rPr lang="en-US" sz="1800" dirty="0"/>
              <a:t>Will other states programs include non-working spouses?</a:t>
            </a:r>
          </a:p>
          <a:p>
            <a:pPr lvl="1"/>
            <a:r>
              <a:rPr lang="en-US" sz="2000" dirty="0"/>
              <a:t>People who move or retire out of state, even if vested</a:t>
            </a:r>
          </a:p>
          <a:p>
            <a:pPr lvl="1"/>
            <a:r>
              <a:rPr lang="en-US" sz="2000" dirty="0"/>
              <a:t>People who never lived in WA but had to pay the tax due to being classified as a WA state employee</a:t>
            </a:r>
          </a:p>
          <a:p>
            <a:r>
              <a:rPr lang="en-US" sz="2200" dirty="0"/>
              <a:t>Will other state programs address some of these gaps?</a:t>
            </a:r>
          </a:p>
          <a:p>
            <a:endParaRPr lang="en-US" sz="1800" dirty="0"/>
          </a:p>
          <a:p>
            <a:endParaRPr lang="en-US" kern="0" dirty="0"/>
          </a:p>
        </p:txBody>
      </p:sp>
      <p:sp>
        <p:nvSpPr>
          <p:cNvPr id="7" name="TextBox 6">
            <a:extLst>
              <a:ext uri="{FF2B5EF4-FFF2-40B4-BE49-F238E27FC236}">
                <a16:creationId xmlns:a16="http://schemas.microsoft.com/office/drawing/2014/main" id="{FB28A9DC-3586-4B4C-BC88-43EF7A8E450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
        <p:nvSpPr>
          <p:cNvPr id="8" name="Rectangle 7">
            <a:extLst>
              <a:ext uri="{FF2B5EF4-FFF2-40B4-BE49-F238E27FC236}">
                <a16:creationId xmlns:a16="http://schemas.microsoft.com/office/drawing/2014/main" id="{988C3C4A-486A-4711-AA40-CBEE2AC9DC44}"/>
              </a:ext>
            </a:extLst>
          </p:cNvPr>
          <p:cNvSpPr>
            <a:spLocks noChangeAspect="1"/>
          </p:cNvSpPr>
          <p:nvPr/>
        </p:nvSpPr>
        <p:spPr>
          <a:xfrm>
            <a:off x="3396392" y="4490090"/>
            <a:ext cx="2130546" cy="209512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04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FC883A-C95B-4350-96D9-7C16C7B031AD}"/>
              </a:ext>
            </a:extLst>
          </p:cNvPr>
          <p:cNvCxnSpPr/>
          <p:nvPr/>
        </p:nvCxnSpPr>
        <p:spPr>
          <a:xfrm>
            <a:off x="739140" y="685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DA702C8E-F527-4375-AD83-8EC6DC15834B}"/>
              </a:ext>
            </a:extLst>
          </p:cNvPr>
          <p:cNvSpPr txBox="1">
            <a:spLocks/>
          </p:cNvSpPr>
          <p:nvPr/>
        </p:nvSpPr>
        <p:spPr>
          <a:xfrm>
            <a:off x="812985" y="102744"/>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3000" kern="0" dirty="0"/>
              <a:t>Summary of New Federal Initiatives </a:t>
            </a:r>
          </a:p>
        </p:txBody>
      </p:sp>
      <p:sp>
        <p:nvSpPr>
          <p:cNvPr id="4" name="Text Placeholder 2">
            <a:extLst>
              <a:ext uri="{FF2B5EF4-FFF2-40B4-BE49-F238E27FC236}">
                <a16:creationId xmlns:a16="http://schemas.microsoft.com/office/drawing/2014/main" id="{023C0354-4AAA-494B-AC05-2EFCE63D8274}"/>
              </a:ext>
            </a:extLst>
          </p:cNvPr>
          <p:cNvSpPr txBox="1">
            <a:spLocks/>
          </p:cNvSpPr>
          <p:nvPr/>
        </p:nvSpPr>
        <p:spPr>
          <a:xfrm>
            <a:off x="680574" y="896479"/>
            <a:ext cx="8234826" cy="5292892"/>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200" b="1" dirty="0"/>
              <a:t>WISH Act </a:t>
            </a:r>
            <a:r>
              <a:rPr lang="en-US" sz="2200" dirty="0"/>
              <a:t>– </a:t>
            </a:r>
            <a:r>
              <a:rPr lang="en-US" sz="1600" dirty="0"/>
              <a:t>a.k.a. Well-Being Insurance for Seniors to be at Home Act</a:t>
            </a:r>
          </a:p>
          <a:p>
            <a:pPr lvl="1"/>
            <a:r>
              <a:rPr lang="en-US" sz="1800" dirty="0"/>
              <a:t>Would charge 0.6% payroll tax </a:t>
            </a:r>
            <a:r>
              <a:rPr lang="en-US" sz="1600" dirty="0"/>
              <a:t>(50/50 cost share by employee and employer)</a:t>
            </a:r>
          </a:p>
          <a:p>
            <a:pPr lvl="1"/>
            <a:r>
              <a:rPr lang="en-US" sz="1800" dirty="0"/>
              <a:t>Elimination period 1 to 5 years – means-tested by income </a:t>
            </a:r>
          </a:p>
          <a:p>
            <a:r>
              <a:rPr lang="en-US" sz="2200" b="1" dirty="0"/>
              <a:t>Social Security Caregivers Credit Act</a:t>
            </a:r>
          </a:p>
          <a:p>
            <a:pPr lvl="1"/>
            <a:r>
              <a:rPr lang="en-US" sz="1800" kern="0" dirty="0"/>
              <a:t>Would provide retirement compensation in form of Social Security credits to individuals forced to leave workforce to care for loved ones</a:t>
            </a:r>
          </a:p>
          <a:p>
            <a:r>
              <a:rPr lang="en-US" sz="2200" b="1" dirty="0"/>
              <a:t>Better Care Better Jobs Act</a:t>
            </a:r>
          </a:p>
          <a:p>
            <a:pPr lvl="1"/>
            <a:r>
              <a:rPr lang="en-US" sz="1800" dirty="0"/>
              <a:t>Would expand Medicaid to home and community-based services</a:t>
            </a:r>
          </a:p>
          <a:p>
            <a:pPr lvl="1"/>
            <a:r>
              <a:rPr lang="en-US" sz="1800" dirty="0"/>
              <a:t>Increase wages and benefits for paid caregivers</a:t>
            </a:r>
          </a:p>
          <a:p>
            <a:pPr lvl="1"/>
            <a:r>
              <a:rPr lang="en-US" sz="1800" dirty="0"/>
              <a:t>Funded by Medicaid’s HCBS </a:t>
            </a:r>
            <a:r>
              <a:rPr lang="en-US" sz="1200" dirty="0"/>
              <a:t>(home and community-based services) </a:t>
            </a:r>
            <a:r>
              <a:rPr lang="en-US" sz="1800" dirty="0"/>
              <a:t>federal budget</a:t>
            </a:r>
          </a:p>
          <a:p>
            <a:pPr marL="400050"/>
            <a:r>
              <a:rPr lang="en-US" sz="2200" b="1" dirty="0"/>
              <a:t>Credit for Caring Act</a:t>
            </a:r>
          </a:p>
          <a:p>
            <a:pPr marL="800100" lvl="1"/>
            <a:r>
              <a:rPr lang="en-US" sz="1800" dirty="0"/>
              <a:t>Would create a non-refundable tax credit up to $5,000 for caregivers</a:t>
            </a:r>
          </a:p>
          <a:p>
            <a:r>
              <a:rPr lang="en-US" sz="2200" b="1" dirty="0"/>
              <a:t>The Long-Term Care Affordability Act</a:t>
            </a:r>
          </a:p>
          <a:p>
            <a:pPr lvl="1"/>
            <a:r>
              <a:rPr lang="en-US" sz="1800" dirty="0"/>
              <a:t>Would allow use of qualified money to purchase LTC insurance</a:t>
            </a:r>
          </a:p>
          <a:p>
            <a:pPr lvl="2"/>
            <a:r>
              <a:rPr lang="en-US" sz="1600" dirty="0"/>
              <a:t>Up to $2500 a year to pay premium</a:t>
            </a:r>
          </a:p>
          <a:p>
            <a:pPr lvl="2"/>
            <a:r>
              <a:rPr lang="en-US" sz="1600" dirty="0"/>
              <a:t>No income tax or pre-age 59 ½ penalty on distribution used</a:t>
            </a:r>
          </a:p>
          <a:p>
            <a:pPr lvl="2"/>
            <a:endParaRPr lang="en-US" sz="1600" dirty="0"/>
          </a:p>
          <a:p>
            <a:pPr marL="914400" lvl="2" indent="0">
              <a:buNone/>
            </a:pPr>
            <a:r>
              <a:rPr lang="en-US" sz="2000" dirty="0"/>
              <a:t>	</a:t>
            </a:r>
          </a:p>
          <a:p>
            <a:pPr marL="0" indent="0">
              <a:buNone/>
            </a:pPr>
            <a:r>
              <a:rPr lang="en-US" sz="2400" dirty="0"/>
              <a:t>	</a:t>
            </a:r>
          </a:p>
          <a:p>
            <a:pPr marL="0" indent="0">
              <a:buNone/>
            </a:pPr>
            <a:r>
              <a:rPr lang="en-US" sz="2000" dirty="0"/>
              <a:t>	</a:t>
            </a:r>
          </a:p>
          <a:p>
            <a:endParaRPr lang="en-US" sz="2100" dirty="0"/>
          </a:p>
          <a:p>
            <a:endParaRPr lang="en-US" kern="0" dirty="0"/>
          </a:p>
        </p:txBody>
      </p:sp>
      <p:pic>
        <p:nvPicPr>
          <p:cNvPr id="6" name="Picture 5">
            <a:extLst>
              <a:ext uri="{FF2B5EF4-FFF2-40B4-BE49-F238E27FC236}">
                <a16:creationId xmlns:a16="http://schemas.microsoft.com/office/drawing/2014/main" id="{48C1D6FB-28D9-4BB6-8FAB-02D5057B2498}"/>
              </a:ext>
            </a:extLst>
          </p:cNvPr>
          <p:cNvPicPr>
            <a:picLocks noChangeAspect="1"/>
          </p:cNvPicPr>
          <p:nvPr/>
        </p:nvPicPr>
        <p:blipFill>
          <a:blip r:embed="rId3"/>
          <a:stretch>
            <a:fillRect/>
          </a:stretch>
        </p:blipFill>
        <p:spPr>
          <a:xfrm>
            <a:off x="545051" y="885743"/>
            <a:ext cx="535868" cy="643041"/>
          </a:xfrm>
          <a:prstGeom prst="rect">
            <a:avLst/>
          </a:prstGeom>
        </p:spPr>
      </p:pic>
      <p:pic>
        <p:nvPicPr>
          <p:cNvPr id="7" name="Picture 6">
            <a:extLst>
              <a:ext uri="{FF2B5EF4-FFF2-40B4-BE49-F238E27FC236}">
                <a16:creationId xmlns:a16="http://schemas.microsoft.com/office/drawing/2014/main" id="{8B0CA584-0B12-4A65-B056-ED8288A36B3C}"/>
              </a:ext>
            </a:extLst>
          </p:cNvPr>
          <p:cNvPicPr>
            <a:picLocks noChangeAspect="1"/>
          </p:cNvPicPr>
          <p:nvPr/>
        </p:nvPicPr>
        <p:blipFill>
          <a:blip r:embed="rId3"/>
          <a:stretch>
            <a:fillRect/>
          </a:stretch>
        </p:blipFill>
        <p:spPr>
          <a:xfrm>
            <a:off x="545051" y="1886674"/>
            <a:ext cx="535868" cy="643041"/>
          </a:xfrm>
          <a:prstGeom prst="rect">
            <a:avLst/>
          </a:prstGeom>
        </p:spPr>
      </p:pic>
      <p:pic>
        <p:nvPicPr>
          <p:cNvPr id="8" name="Picture 7">
            <a:extLst>
              <a:ext uri="{FF2B5EF4-FFF2-40B4-BE49-F238E27FC236}">
                <a16:creationId xmlns:a16="http://schemas.microsoft.com/office/drawing/2014/main" id="{03BE451F-C3E8-4C38-9C8D-5A21E94CE380}"/>
              </a:ext>
            </a:extLst>
          </p:cNvPr>
          <p:cNvPicPr>
            <a:picLocks noChangeAspect="1"/>
          </p:cNvPicPr>
          <p:nvPr/>
        </p:nvPicPr>
        <p:blipFill>
          <a:blip r:embed="rId3"/>
          <a:stretch>
            <a:fillRect/>
          </a:stretch>
        </p:blipFill>
        <p:spPr>
          <a:xfrm>
            <a:off x="545051" y="2899106"/>
            <a:ext cx="535868" cy="643041"/>
          </a:xfrm>
          <a:prstGeom prst="rect">
            <a:avLst/>
          </a:prstGeom>
        </p:spPr>
      </p:pic>
      <p:pic>
        <p:nvPicPr>
          <p:cNvPr id="9" name="Picture 8">
            <a:extLst>
              <a:ext uri="{FF2B5EF4-FFF2-40B4-BE49-F238E27FC236}">
                <a16:creationId xmlns:a16="http://schemas.microsoft.com/office/drawing/2014/main" id="{C8C99BFC-BB5A-42E0-AD00-DC52FB4730CF}"/>
              </a:ext>
            </a:extLst>
          </p:cNvPr>
          <p:cNvPicPr>
            <a:picLocks noChangeAspect="1"/>
          </p:cNvPicPr>
          <p:nvPr/>
        </p:nvPicPr>
        <p:blipFill>
          <a:blip r:embed="rId3"/>
          <a:stretch>
            <a:fillRect/>
          </a:stretch>
        </p:blipFill>
        <p:spPr>
          <a:xfrm>
            <a:off x="545051" y="4273409"/>
            <a:ext cx="535868" cy="643041"/>
          </a:xfrm>
          <a:prstGeom prst="rect">
            <a:avLst/>
          </a:prstGeom>
        </p:spPr>
      </p:pic>
      <p:pic>
        <p:nvPicPr>
          <p:cNvPr id="10" name="Picture 9">
            <a:extLst>
              <a:ext uri="{FF2B5EF4-FFF2-40B4-BE49-F238E27FC236}">
                <a16:creationId xmlns:a16="http://schemas.microsoft.com/office/drawing/2014/main" id="{6AB65D33-1399-444B-A836-16B9570C6421}"/>
              </a:ext>
            </a:extLst>
          </p:cNvPr>
          <p:cNvPicPr>
            <a:picLocks noChangeAspect="1"/>
          </p:cNvPicPr>
          <p:nvPr/>
        </p:nvPicPr>
        <p:blipFill>
          <a:blip r:embed="rId3"/>
          <a:stretch>
            <a:fillRect/>
          </a:stretch>
        </p:blipFill>
        <p:spPr>
          <a:xfrm>
            <a:off x="545051" y="5071959"/>
            <a:ext cx="535868" cy="643041"/>
          </a:xfrm>
          <a:prstGeom prst="rect">
            <a:avLst/>
          </a:prstGeom>
        </p:spPr>
      </p:pic>
      <p:sp>
        <p:nvSpPr>
          <p:cNvPr id="12" name="TextBox 11">
            <a:extLst>
              <a:ext uri="{FF2B5EF4-FFF2-40B4-BE49-F238E27FC236}">
                <a16:creationId xmlns:a16="http://schemas.microsoft.com/office/drawing/2014/main" id="{608CF16D-8519-4863-BE4F-E4517EDC3B05}"/>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68573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FC883A-C95B-4350-96D9-7C16C7B031AD}"/>
              </a:ext>
            </a:extLst>
          </p:cNvPr>
          <p:cNvCxnSpPr/>
          <p:nvPr/>
        </p:nvCxnSpPr>
        <p:spPr>
          <a:xfrm>
            <a:off x="73914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DA702C8E-F527-4375-AD83-8EC6DC15834B}"/>
              </a:ext>
            </a:extLst>
          </p:cNvPr>
          <p:cNvSpPr txBox="1">
            <a:spLocks/>
          </p:cNvSpPr>
          <p:nvPr/>
        </p:nvSpPr>
        <p:spPr>
          <a:xfrm>
            <a:off x="845697" y="161137"/>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The WISH Act</a:t>
            </a:r>
          </a:p>
        </p:txBody>
      </p:sp>
      <p:sp>
        <p:nvSpPr>
          <p:cNvPr id="4" name="Text Placeholder 2">
            <a:extLst>
              <a:ext uri="{FF2B5EF4-FFF2-40B4-BE49-F238E27FC236}">
                <a16:creationId xmlns:a16="http://schemas.microsoft.com/office/drawing/2014/main" id="{023C0354-4AAA-494B-AC05-2EFCE63D8274}"/>
              </a:ext>
            </a:extLst>
          </p:cNvPr>
          <p:cNvSpPr txBox="1">
            <a:spLocks/>
          </p:cNvSpPr>
          <p:nvPr/>
        </p:nvSpPr>
        <p:spPr>
          <a:xfrm>
            <a:off x="533400" y="1302812"/>
            <a:ext cx="8361373" cy="4862249"/>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200" dirty="0"/>
              <a:t>Proposed by NY Congressman Thomas R. Suozzi (NY-03)</a:t>
            </a:r>
          </a:p>
          <a:p>
            <a:pPr marL="0" indent="0">
              <a:buNone/>
            </a:pPr>
            <a:endParaRPr lang="en-US" sz="1200" dirty="0"/>
          </a:p>
          <a:p>
            <a:r>
              <a:rPr lang="en-US" sz="2400" dirty="0"/>
              <a:t>Well-Being Insurance for Seniors to be at Home Act</a:t>
            </a:r>
          </a:p>
          <a:p>
            <a:pPr lvl="1"/>
            <a:r>
              <a:rPr lang="en-US" sz="1900" dirty="0"/>
              <a:t>0.6% payroll tax (50/50 cost share by employee and employer)</a:t>
            </a:r>
          </a:p>
          <a:p>
            <a:pPr lvl="1"/>
            <a:r>
              <a:rPr lang="en-US" sz="1900" dirty="0"/>
              <a:t>$3600 a month (adjusted for inflation)</a:t>
            </a:r>
          </a:p>
          <a:p>
            <a:pPr lvl="1"/>
            <a:r>
              <a:rPr lang="en-US" sz="1900" dirty="0"/>
              <a:t>Must work 40 quarters to qualify for full benefits – 6 quarter minimum (provides a pro-rata benefit)</a:t>
            </a:r>
          </a:p>
          <a:p>
            <a:pPr lvl="1"/>
            <a:r>
              <a:rPr lang="en-US" sz="1900" dirty="0"/>
              <a:t>Elimination period 1 to 5 years – means tested by income</a:t>
            </a:r>
          </a:p>
          <a:p>
            <a:pPr lvl="2"/>
            <a:r>
              <a:rPr lang="en-US" sz="1800" dirty="0"/>
              <a:t>With a 5 year wait, the highest income individuals may get $0</a:t>
            </a:r>
          </a:p>
          <a:p>
            <a:pPr lvl="1"/>
            <a:r>
              <a:rPr lang="en-US" sz="1900" dirty="0"/>
              <a:t>2 ADLs impaired </a:t>
            </a:r>
            <a:r>
              <a:rPr lang="en-US" sz="1900" u="sng" dirty="0"/>
              <a:t>or</a:t>
            </a:r>
            <a:r>
              <a:rPr lang="en-US" sz="1900" dirty="0"/>
              <a:t> cognitive impairment to qualify for benefits</a:t>
            </a:r>
          </a:p>
          <a:p>
            <a:pPr marL="0" indent="0">
              <a:buNone/>
            </a:pPr>
            <a:r>
              <a:rPr lang="en-US" sz="2400" dirty="0"/>
              <a:t>	</a:t>
            </a:r>
          </a:p>
          <a:p>
            <a:pPr marL="0" indent="0">
              <a:buNone/>
            </a:pPr>
            <a:r>
              <a:rPr lang="en-US" sz="2000" dirty="0"/>
              <a:t>	</a:t>
            </a:r>
          </a:p>
          <a:p>
            <a:endParaRPr lang="en-US" sz="2100" dirty="0"/>
          </a:p>
          <a:p>
            <a:endParaRPr lang="en-US" kern="0" dirty="0"/>
          </a:p>
        </p:txBody>
      </p:sp>
      <p:sp>
        <p:nvSpPr>
          <p:cNvPr id="5" name="TextBox 4">
            <a:extLst>
              <a:ext uri="{FF2B5EF4-FFF2-40B4-BE49-F238E27FC236}">
                <a16:creationId xmlns:a16="http://schemas.microsoft.com/office/drawing/2014/main" id="{A6D71A12-4056-4F25-9370-2BF139F4F5EC}"/>
              </a:ext>
            </a:extLst>
          </p:cNvPr>
          <p:cNvSpPr txBox="1"/>
          <p:nvPr/>
        </p:nvSpPr>
        <p:spPr>
          <a:xfrm>
            <a:off x="2448873" y="6283939"/>
            <a:ext cx="4343400" cy="246221"/>
          </a:xfrm>
          <a:prstGeom prst="rect">
            <a:avLst/>
          </a:prstGeom>
          <a:noFill/>
        </p:spPr>
        <p:txBody>
          <a:bodyPr wrap="square" rtlCol="0">
            <a:spAutoFit/>
          </a:bodyPr>
          <a:lstStyle/>
          <a:p>
            <a:r>
              <a:rPr lang="en-US" sz="1000" dirty="0">
                <a:hlinkClick r:id="rId3"/>
              </a:rPr>
              <a:t>https://suozzi.house.gov/sites/suozzi.house.gov/files/WISHAct1-Pager.pdf</a:t>
            </a:r>
          </a:p>
        </p:txBody>
      </p:sp>
      <p:pic>
        <p:nvPicPr>
          <p:cNvPr id="6" name="Picture 5">
            <a:extLst>
              <a:ext uri="{FF2B5EF4-FFF2-40B4-BE49-F238E27FC236}">
                <a16:creationId xmlns:a16="http://schemas.microsoft.com/office/drawing/2014/main" id="{599AEB4F-B523-459C-9087-AD4BFC9F978D}"/>
              </a:ext>
            </a:extLst>
          </p:cNvPr>
          <p:cNvPicPr>
            <a:picLocks noChangeAspect="1"/>
          </p:cNvPicPr>
          <p:nvPr/>
        </p:nvPicPr>
        <p:blipFill>
          <a:blip r:embed="rId4"/>
          <a:stretch>
            <a:fillRect/>
          </a:stretch>
        </p:blipFill>
        <p:spPr>
          <a:xfrm>
            <a:off x="4066224" y="5006226"/>
            <a:ext cx="1011549" cy="971756"/>
          </a:xfrm>
          <a:prstGeom prst="rect">
            <a:avLst/>
          </a:prstGeom>
        </p:spPr>
      </p:pic>
      <p:sp>
        <p:nvSpPr>
          <p:cNvPr id="7" name="TextBox 6">
            <a:extLst>
              <a:ext uri="{FF2B5EF4-FFF2-40B4-BE49-F238E27FC236}">
                <a16:creationId xmlns:a16="http://schemas.microsoft.com/office/drawing/2014/main" id="{CA475097-39FD-478D-AEE0-72738774ECCD}"/>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311329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3C0354-4AAA-494B-AC05-2EFCE63D8274}"/>
              </a:ext>
            </a:extLst>
          </p:cNvPr>
          <p:cNvSpPr txBox="1">
            <a:spLocks/>
          </p:cNvSpPr>
          <p:nvPr/>
        </p:nvSpPr>
        <p:spPr>
          <a:xfrm>
            <a:off x="457200" y="1078289"/>
            <a:ext cx="8361373" cy="5486396"/>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57150" indent="0">
              <a:buNone/>
            </a:pPr>
            <a:r>
              <a:rPr lang="en-US" sz="2000" dirty="0"/>
              <a:t>Proposed by U.S. Senators Bob Casey, Ron Wyden and Chuck Schumer and Biden Administration</a:t>
            </a:r>
          </a:p>
          <a:p>
            <a:pPr marL="57150" indent="0">
              <a:buNone/>
            </a:pPr>
            <a:endParaRPr lang="en-US" sz="800" dirty="0"/>
          </a:p>
          <a:p>
            <a:r>
              <a:rPr lang="en-US" sz="2000" dirty="0"/>
              <a:t>Senate proposal to further expand Medicaid to provide more home and community-based services</a:t>
            </a:r>
          </a:p>
          <a:p>
            <a:r>
              <a:rPr lang="en-US" sz="2000" dirty="0"/>
              <a:t>Goal of program is:</a:t>
            </a:r>
          </a:p>
          <a:p>
            <a:pPr lvl="1"/>
            <a:r>
              <a:rPr lang="en-US" sz="1800" dirty="0"/>
              <a:t>to keep more people at home for care</a:t>
            </a:r>
          </a:p>
          <a:p>
            <a:pPr lvl="1"/>
            <a:r>
              <a:rPr lang="en-US" sz="1800" dirty="0"/>
              <a:t>Increase paid caregiver wages and benefits</a:t>
            </a:r>
          </a:p>
          <a:p>
            <a:r>
              <a:rPr lang="en-US" sz="2000" dirty="0"/>
              <a:t>Funded by Medicaid’s HCBS (home and community-based services) federal budget - $400 billion budget proposal</a:t>
            </a:r>
          </a:p>
          <a:p>
            <a:pPr lvl="1"/>
            <a:r>
              <a:rPr lang="en-US" sz="1800" dirty="0"/>
              <a:t>Funds would be provided to states to help implement the expansion of state Medicaid programs</a:t>
            </a:r>
          </a:p>
          <a:p>
            <a:pPr marL="914400" lvl="2" indent="0">
              <a:buNone/>
            </a:pPr>
            <a:r>
              <a:rPr lang="en-US" sz="1800" dirty="0"/>
              <a:t>	</a:t>
            </a:r>
          </a:p>
          <a:p>
            <a:pPr marL="0" indent="0">
              <a:buNone/>
            </a:pPr>
            <a:endParaRPr lang="en-US" sz="2400" dirty="0"/>
          </a:p>
          <a:p>
            <a:pPr marL="0" indent="0">
              <a:buNone/>
            </a:pPr>
            <a:r>
              <a:rPr lang="en-US" sz="2400" dirty="0"/>
              <a:t>	</a:t>
            </a:r>
          </a:p>
          <a:p>
            <a:pPr marL="0" indent="0">
              <a:buNone/>
            </a:pPr>
            <a:r>
              <a:rPr lang="en-US" sz="2400" dirty="0"/>
              <a:t>	</a:t>
            </a:r>
          </a:p>
          <a:p>
            <a:endParaRPr lang="en-US" sz="2100" dirty="0"/>
          </a:p>
          <a:p>
            <a:endParaRPr lang="en-US" kern="0" dirty="0"/>
          </a:p>
        </p:txBody>
      </p:sp>
      <p:sp>
        <p:nvSpPr>
          <p:cNvPr id="5" name="TextBox 4">
            <a:extLst>
              <a:ext uri="{FF2B5EF4-FFF2-40B4-BE49-F238E27FC236}">
                <a16:creationId xmlns:a16="http://schemas.microsoft.com/office/drawing/2014/main" id="{A6D71A12-4056-4F25-9370-2BF139F4F5EC}"/>
              </a:ext>
            </a:extLst>
          </p:cNvPr>
          <p:cNvSpPr txBox="1"/>
          <p:nvPr/>
        </p:nvSpPr>
        <p:spPr>
          <a:xfrm>
            <a:off x="989165" y="6298853"/>
            <a:ext cx="8361372" cy="246221"/>
          </a:xfrm>
          <a:prstGeom prst="rect">
            <a:avLst/>
          </a:prstGeom>
          <a:noFill/>
        </p:spPr>
        <p:txBody>
          <a:bodyPr wrap="square" rtlCol="0">
            <a:spAutoFit/>
          </a:bodyPr>
          <a:lstStyle/>
          <a:p>
            <a:r>
              <a:rPr lang="en-US" sz="1000" dirty="0">
                <a:hlinkClick r:id="rId3"/>
              </a:rPr>
              <a:t>https://www.aging.senate.gov/imo/media/doc/Better%20Care%20Better%20Jobs%20Act%20One%20Pager%20SBS%2006223.pdf</a:t>
            </a:r>
            <a:endParaRPr lang="en-US" sz="1000" dirty="0"/>
          </a:p>
        </p:txBody>
      </p:sp>
      <p:cxnSp>
        <p:nvCxnSpPr>
          <p:cNvPr id="6" name="Straight Connector 5">
            <a:extLst>
              <a:ext uri="{FF2B5EF4-FFF2-40B4-BE49-F238E27FC236}">
                <a16:creationId xmlns:a16="http://schemas.microsoft.com/office/drawing/2014/main" id="{7A801ED0-1CAE-4ED7-8C0F-71F83C6F7C76}"/>
              </a:ext>
            </a:extLst>
          </p:cNvPr>
          <p:cNvCxnSpPr/>
          <p:nvPr/>
        </p:nvCxnSpPr>
        <p:spPr>
          <a:xfrm>
            <a:off x="73914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Text Placeholder 1">
            <a:extLst>
              <a:ext uri="{FF2B5EF4-FFF2-40B4-BE49-F238E27FC236}">
                <a16:creationId xmlns:a16="http://schemas.microsoft.com/office/drawing/2014/main" id="{D8084885-4643-4A9A-9EA5-03ADB77F265E}"/>
              </a:ext>
            </a:extLst>
          </p:cNvPr>
          <p:cNvSpPr txBox="1">
            <a:spLocks/>
          </p:cNvSpPr>
          <p:nvPr/>
        </p:nvSpPr>
        <p:spPr>
          <a:xfrm>
            <a:off x="845697" y="161137"/>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dirty="0"/>
              <a:t>Better Care Better Jobs Act</a:t>
            </a:r>
          </a:p>
        </p:txBody>
      </p:sp>
      <p:pic>
        <p:nvPicPr>
          <p:cNvPr id="8" name="Picture 7">
            <a:extLst>
              <a:ext uri="{FF2B5EF4-FFF2-40B4-BE49-F238E27FC236}">
                <a16:creationId xmlns:a16="http://schemas.microsoft.com/office/drawing/2014/main" id="{7D74B4FF-3381-4D88-868A-C8F01BCA47F0}"/>
              </a:ext>
            </a:extLst>
          </p:cNvPr>
          <p:cNvPicPr>
            <a:picLocks noChangeAspect="1"/>
          </p:cNvPicPr>
          <p:nvPr/>
        </p:nvPicPr>
        <p:blipFill>
          <a:blip r:embed="rId4"/>
          <a:stretch>
            <a:fillRect/>
          </a:stretch>
        </p:blipFill>
        <p:spPr>
          <a:xfrm>
            <a:off x="3974147" y="4981459"/>
            <a:ext cx="1195704" cy="1195704"/>
          </a:xfrm>
          <a:prstGeom prst="rect">
            <a:avLst/>
          </a:prstGeom>
        </p:spPr>
      </p:pic>
      <p:sp>
        <p:nvSpPr>
          <p:cNvPr id="9" name="TextBox 8">
            <a:extLst>
              <a:ext uri="{FF2B5EF4-FFF2-40B4-BE49-F238E27FC236}">
                <a16:creationId xmlns:a16="http://schemas.microsoft.com/office/drawing/2014/main" id="{24C8B9AB-F04C-4EDA-A593-B48106830139}"/>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320438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3C0354-4AAA-494B-AC05-2EFCE63D8274}"/>
              </a:ext>
            </a:extLst>
          </p:cNvPr>
          <p:cNvSpPr txBox="1">
            <a:spLocks/>
          </p:cNvSpPr>
          <p:nvPr/>
        </p:nvSpPr>
        <p:spPr>
          <a:xfrm>
            <a:off x="609601" y="1221059"/>
            <a:ext cx="7924800" cy="5090847"/>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57150" indent="0">
              <a:buNone/>
            </a:pPr>
            <a:r>
              <a:rPr lang="en-US" sz="2100" dirty="0"/>
              <a:t>Bipartisan Senate proposal – Bennet, Ernst, Capito and Warren</a:t>
            </a:r>
          </a:p>
          <a:p>
            <a:pPr marL="57150" indent="0">
              <a:buNone/>
            </a:pPr>
            <a:endParaRPr lang="en-US" sz="1200" dirty="0"/>
          </a:p>
          <a:p>
            <a:r>
              <a:rPr lang="en-US" sz="2000" dirty="0"/>
              <a:t>Creates a non-refundable tax credit up to $5,000                           </a:t>
            </a:r>
            <a:r>
              <a:rPr lang="en-US" sz="1400" dirty="0"/>
              <a:t>(can only be used to reduce tax, not create a refund)	</a:t>
            </a:r>
          </a:p>
          <a:p>
            <a:pPr lvl="1"/>
            <a:r>
              <a:rPr lang="en-US" sz="1800" dirty="0"/>
              <a:t>Credit would be 30% of expenses paid or incurred by family members providing care </a:t>
            </a:r>
            <a:r>
              <a:rPr lang="en-US" sz="1800" u="sng" dirty="0"/>
              <a:t>in excess </a:t>
            </a:r>
            <a:r>
              <a:rPr lang="en-US" sz="1800" dirty="0"/>
              <a:t>of $2,000</a:t>
            </a:r>
          </a:p>
          <a:p>
            <a:pPr lvl="1"/>
            <a:r>
              <a:rPr lang="en-US" sz="1800" dirty="0"/>
              <a:t>Maximum credit is $5,000 (adjusted for inflation)</a:t>
            </a:r>
          </a:p>
          <a:p>
            <a:r>
              <a:rPr lang="en-US" sz="2000" dirty="0"/>
              <a:t>Care recipient must be certified by health care practioner to need LTC for at least 180 consecutive days (6 months)</a:t>
            </a:r>
          </a:p>
          <a:p>
            <a:r>
              <a:rPr lang="en-US" sz="2000" dirty="0"/>
              <a:t>Caregiver must have earned income of at least $7500</a:t>
            </a:r>
          </a:p>
          <a:p>
            <a:r>
              <a:rPr lang="en-US" sz="2000" dirty="0"/>
              <a:t>Credit phases out for joint filers at $150,000 and individual filers at $75,000</a:t>
            </a:r>
          </a:p>
          <a:p>
            <a:endParaRPr lang="en-US" kern="0" dirty="0"/>
          </a:p>
        </p:txBody>
      </p:sp>
      <p:cxnSp>
        <p:nvCxnSpPr>
          <p:cNvPr id="6" name="Straight Connector 5">
            <a:extLst>
              <a:ext uri="{FF2B5EF4-FFF2-40B4-BE49-F238E27FC236}">
                <a16:creationId xmlns:a16="http://schemas.microsoft.com/office/drawing/2014/main" id="{9F559006-7FF2-491B-A866-E74609090328}"/>
              </a:ext>
            </a:extLst>
          </p:cNvPr>
          <p:cNvCxnSpPr/>
          <p:nvPr/>
        </p:nvCxnSpPr>
        <p:spPr>
          <a:xfrm>
            <a:off x="73914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Text Placeholder 1">
            <a:extLst>
              <a:ext uri="{FF2B5EF4-FFF2-40B4-BE49-F238E27FC236}">
                <a16:creationId xmlns:a16="http://schemas.microsoft.com/office/drawing/2014/main" id="{AFB36C20-6978-4320-BA3F-BC33DD627D87}"/>
              </a:ext>
            </a:extLst>
          </p:cNvPr>
          <p:cNvSpPr txBox="1">
            <a:spLocks/>
          </p:cNvSpPr>
          <p:nvPr/>
        </p:nvSpPr>
        <p:spPr>
          <a:xfrm>
            <a:off x="845697" y="161137"/>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dirty="0"/>
              <a:t>Credit for Caring Act</a:t>
            </a:r>
          </a:p>
        </p:txBody>
      </p:sp>
      <p:sp>
        <p:nvSpPr>
          <p:cNvPr id="8" name="TextBox 7">
            <a:extLst>
              <a:ext uri="{FF2B5EF4-FFF2-40B4-BE49-F238E27FC236}">
                <a16:creationId xmlns:a16="http://schemas.microsoft.com/office/drawing/2014/main" id="{A9A98BEA-B4F7-427E-882A-2CDF6EC67058}"/>
              </a:ext>
            </a:extLst>
          </p:cNvPr>
          <p:cNvSpPr txBox="1"/>
          <p:nvPr/>
        </p:nvSpPr>
        <p:spPr>
          <a:xfrm>
            <a:off x="2247899" y="5959722"/>
            <a:ext cx="4648200" cy="553998"/>
          </a:xfrm>
          <a:prstGeom prst="rect">
            <a:avLst/>
          </a:prstGeom>
          <a:noFill/>
        </p:spPr>
        <p:txBody>
          <a:bodyPr wrap="square" rtlCol="0">
            <a:spAutoFit/>
          </a:bodyPr>
          <a:lstStyle/>
          <a:p>
            <a:r>
              <a:rPr lang="en-US" sz="1000" dirty="0">
                <a:hlinkClick r:id="rId3"/>
              </a:rPr>
              <a:t>https://www.bennet.senate.gov/public/index.cfm/2021/5/bennet-bipartisan-colleagues-introduce-legislation-to-support-family-caregivers</a:t>
            </a:r>
            <a:endParaRPr lang="en-US" sz="1000" dirty="0"/>
          </a:p>
          <a:p>
            <a:endParaRPr lang="en-US" sz="1000" dirty="0"/>
          </a:p>
        </p:txBody>
      </p:sp>
      <p:pic>
        <p:nvPicPr>
          <p:cNvPr id="10" name="Picture 9">
            <a:extLst>
              <a:ext uri="{FF2B5EF4-FFF2-40B4-BE49-F238E27FC236}">
                <a16:creationId xmlns:a16="http://schemas.microsoft.com/office/drawing/2014/main" id="{14823358-3F19-4D08-AED8-2E572AB0D890}"/>
              </a:ext>
            </a:extLst>
          </p:cNvPr>
          <p:cNvPicPr>
            <a:picLocks noChangeAspect="1"/>
          </p:cNvPicPr>
          <p:nvPr/>
        </p:nvPicPr>
        <p:blipFill>
          <a:blip r:embed="rId4"/>
          <a:stretch>
            <a:fillRect/>
          </a:stretch>
        </p:blipFill>
        <p:spPr>
          <a:xfrm>
            <a:off x="3657600" y="5105400"/>
            <a:ext cx="1420349" cy="608721"/>
          </a:xfrm>
          <a:prstGeom prst="rect">
            <a:avLst/>
          </a:prstGeom>
        </p:spPr>
      </p:pic>
      <p:sp>
        <p:nvSpPr>
          <p:cNvPr id="11" name="TextBox 10">
            <a:extLst>
              <a:ext uri="{FF2B5EF4-FFF2-40B4-BE49-F238E27FC236}">
                <a16:creationId xmlns:a16="http://schemas.microsoft.com/office/drawing/2014/main" id="{10F58477-7258-48C7-A22B-D75CC40CA0D5}"/>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302121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3C0354-4AAA-494B-AC05-2EFCE63D8274}"/>
              </a:ext>
            </a:extLst>
          </p:cNvPr>
          <p:cNvSpPr txBox="1">
            <a:spLocks/>
          </p:cNvSpPr>
          <p:nvPr/>
        </p:nvSpPr>
        <p:spPr>
          <a:xfrm>
            <a:off x="457200" y="984732"/>
            <a:ext cx="8305800" cy="5581627"/>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1800" dirty="0"/>
              <a:t>Proposed by Senator Chris Murphy (CT), Congressmen Brad Schneider (IL) and Grace Meng (NY)</a:t>
            </a:r>
          </a:p>
          <a:p>
            <a:pPr marL="0" indent="0">
              <a:buNone/>
            </a:pPr>
            <a:endParaRPr lang="en-US" sz="400" dirty="0"/>
          </a:p>
          <a:p>
            <a:r>
              <a:rPr lang="en-US" sz="1900" kern="0" dirty="0"/>
              <a:t>Provides retirement compensation in form of Social Security credits to individuals forced to leave workforce to care for loved ones</a:t>
            </a:r>
          </a:p>
          <a:p>
            <a:pPr lvl="1"/>
            <a:r>
              <a:rPr lang="en-US" sz="1700" dirty="0"/>
              <a:t>credit would be added to an individual’s earnings to calculate their future Social Security benefits</a:t>
            </a:r>
          </a:p>
          <a:p>
            <a:pPr lvl="1"/>
            <a:r>
              <a:rPr lang="en-US" sz="1700" dirty="0"/>
              <a:t>caregivers must provide care for minimum of 80 hours per month to a parent, spouse/domestic partner, sibling, child, grandparent, grandchild, aunt/uncle who cannot perform daily living activities without assistance.</a:t>
            </a:r>
          </a:p>
          <a:p>
            <a:pPr lvl="1"/>
            <a:r>
              <a:rPr lang="en-US" sz="1700" dirty="0"/>
              <a:t>The credit can be claimed for up to 60 months</a:t>
            </a:r>
          </a:p>
          <a:p>
            <a:pPr lvl="1"/>
            <a:r>
              <a:rPr lang="en-US" sz="1700" dirty="0"/>
              <a:t>A caregiver’s Social Security credit will decrease in value as the caregiver earns closer to the average national wage. </a:t>
            </a:r>
          </a:p>
          <a:p>
            <a:pPr lvl="2"/>
            <a:r>
              <a:rPr lang="en-US" sz="1600" dirty="0"/>
              <a:t>The credit will phase out when the caregiver earns more than the average national wage. </a:t>
            </a:r>
          </a:p>
          <a:p>
            <a:pPr lvl="1"/>
            <a:r>
              <a:rPr lang="en-US" sz="1700" dirty="0"/>
              <a:t>Individuals who do not earn an income will receive a maximum credit equal to half of the average national wage.</a:t>
            </a:r>
            <a:endParaRPr lang="en-US" sz="1700" kern="0" dirty="0"/>
          </a:p>
        </p:txBody>
      </p:sp>
      <p:cxnSp>
        <p:nvCxnSpPr>
          <p:cNvPr id="5" name="Straight Connector 4">
            <a:extLst>
              <a:ext uri="{FF2B5EF4-FFF2-40B4-BE49-F238E27FC236}">
                <a16:creationId xmlns:a16="http://schemas.microsoft.com/office/drawing/2014/main" id="{86D0DEA6-E07F-4F19-831B-E78050F127CD}"/>
              </a:ext>
            </a:extLst>
          </p:cNvPr>
          <p:cNvCxnSpPr/>
          <p:nvPr/>
        </p:nvCxnSpPr>
        <p:spPr>
          <a:xfrm>
            <a:off x="739140" y="762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Text Placeholder 1">
            <a:extLst>
              <a:ext uri="{FF2B5EF4-FFF2-40B4-BE49-F238E27FC236}">
                <a16:creationId xmlns:a16="http://schemas.microsoft.com/office/drawing/2014/main" id="{A2E61C39-0D87-480B-910A-675E8ABD69BB}"/>
              </a:ext>
            </a:extLst>
          </p:cNvPr>
          <p:cNvSpPr txBox="1">
            <a:spLocks/>
          </p:cNvSpPr>
          <p:nvPr/>
        </p:nvSpPr>
        <p:spPr>
          <a:xfrm>
            <a:off x="845697" y="161137"/>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3000" dirty="0"/>
              <a:t>Social Security Caregivers Credit Act</a:t>
            </a:r>
          </a:p>
        </p:txBody>
      </p:sp>
      <p:sp>
        <p:nvSpPr>
          <p:cNvPr id="7" name="TextBox 6">
            <a:extLst>
              <a:ext uri="{FF2B5EF4-FFF2-40B4-BE49-F238E27FC236}">
                <a16:creationId xmlns:a16="http://schemas.microsoft.com/office/drawing/2014/main" id="{4A672C08-D4CA-482C-B509-10671AB13152}"/>
              </a:ext>
            </a:extLst>
          </p:cNvPr>
          <p:cNvSpPr txBox="1"/>
          <p:nvPr/>
        </p:nvSpPr>
        <p:spPr>
          <a:xfrm>
            <a:off x="1600200" y="6096000"/>
            <a:ext cx="6248400" cy="677108"/>
          </a:xfrm>
          <a:prstGeom prst="rect">
            <a:avLst/>
          </a:prstGeom>
          <a:noFill/>
        </p:spPr>
        <p:txBody>
          <a:bodyPr wrap="square" rtlCol="0">
            <a:spAutoFit/>
          </a:bodyPr>
          <a:lstStyle/>
          <a:p>
            <a:r>
              <a:rPr lang="en-US" sz="1000" b="1" u="sng" dirty="0">
                <a:hlinkClick r:id="rId3"/>
              </a:rPr>
              <a:t>https://www.murphy.senate.gov/newsroom/press-releases/murphy-schneider-meng-introduce-legislation-to-help-caregivers-receive-social-security-credit</a:t>
            </a:r>
            <a:endParaRPr lang="en-US" sz="1000" dirty="0"/>
          </a:p>
          <a:p>
            <a:endParaRPr lang="en-US" dirty="0"/>
          </a:p>
        </p:txBody>
      </p:sp>
      <p:sp>
        <p:nvSpPr>
          <p:cNvPr id="9" name="TextBox 8">
            <a:extLst>
              <a:ext uri="{FF2B5EF4-FFF2-40B4-BE49-F238E27FC236}">
                <a16:creationId xmlns:a16="http://schemas.microsoft.com/office/drawing/2014/main" id="{3AF68DF2-4227-4B41-A1D4-F1D82589A53A}"/>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33093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3C0354-4AAA-494B-AC05-2EFCE63D8274}"/>
              </a:ext>
            </a:extLst>
          </p:cNvPr>
          <p:cNvSpPr txBox="1">
            <a:spLocks/>
          </p:cNvSpPr>
          <p:nvPr/>
        </p:nvSpPr>
        <p:spPr>
          <a:xfrm>
            <a:off x="845697" y="1231759"/>
            <a:ext cx="7756092" cy="4988096"/>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200" dirty="0"/>
              <a:t>Proposed by Senator Pat Toomey (PA)</a:t>
            </a:r>
          </a:p>
          <a:p>
            <a:pPr marL="0" indent="0">
              <a:buNone/>
            </a:pPr>
            <a:endParaRPr lang="en-US" sz="800" dirty="0"/>
          </a:p>
          <a:p>
            <a:r>
              <a:rPr lang="en-US" sz="2200" dirty="0"/>
              <a:t>Would allow individuals to use their qualified money to purchase LTC insurance</a:t>
            </a:r>
          </a:p>
          <a:p>
            <a:pPr lvl="1"/>
            <a:r>
              <a:rPr lang="en-US" sz="1900" dirty="0"/>
              <a:t>Includes riders on life insurance and annuities, and linked benefit LTC policies</a:t>
            </a:r>
          </a:p>
          <a:p>
            <a:pPr lvl="1"/>
            <a:r>
              <a:rPr lang="en-US" sz="1900" dirty="0"/>
              <a:t>Up to $2500 a year could be used to pay premium</a:t>
            </a:r>
          </a:p>
          <a:p>
            <a:pPr lvl="1"/>
            <a:r>
              <a:rPr lang="en-US" sz="1900" dirty="0"/>
              <a:t>Funds would </a:t>
            </a:r>
            <a:r>
              <a:rPr lang="en-US" sz="1900" u="sng" dirty="0"/>
              <a:t>not</a:t>
            </a:r>
            <a:r>
              <a:rPr lang="en-US" sz="1900" dirty="0"/>
              <a:t> be subject to income tax or pre – age 59 ½ penalty</a:t>
            </a:r>
          </a:p>
          <a:p>
            <a:r>
              <a:rPr lang="en-US" sz="2200" dirty="0"/>
              <a:t>The bill will help promotes the purchase of private pay LTC insurance</a:t>
            </a:r>
            <a:r>
              <a:rPr lang="en-US" sz="2000" dirty="0"/>
              <a:t>	</a:t>
            </a:r>
          </a:p>
          <a:p>
            <a:endParaRPr lang="en-US" sz="2100" dirty="0"/>
          </a:p>
          <a:p>
            <a:endParaRPr lang="en-US" kern="0" dirty="0"/>
          </a:p>
        </p:txBody>
      </p:sp>
      <p:sp>
        <p:nvSpPr>
          <p:cNvPr id="5" name="TextBox 4">
            <a:extLst>
              <a:ext uri="{FF2B5EF4-FFF2-40B4-BE49-F238E27FC236}">
                <a16:creationId xmlns:a16="http://schemas.microsoft.com/office/drawing/2014/main" id="{A6D71A12-4056-4F25-9370-2BF139F4F5EC}"/>
              </a:ext>
            </a:extLst>
          </p:cNvPr>
          <p:cNvSpPr txBox="1"/>
          <p:nvPr/>
        </p:nvSpPr>
        <p:spPr>
          <a:xfrm>
            <a:off x="2297061" y="6019800"/>
            <a:ext cx="5181600" cy="400110"/>
          </a:xfrm>
          <a:prstGeom prst="rect">
            <a:avLst/>
          </a:prstGeom>
          <a:noFill/>
        </p:spPr>
        <p:txBody>
          <a:bodyPr wrap="square" rtlCol="0">
            <a:spAutoFit/>
          </a:bodyPr>
          <a:lstStyle/>
          <a:p>
            <a:r>
              <a:rPr lang="en-US" sz="1000" dirty="0">
                <a:solidFill>
                  <a:srgbClr val="009999"/>
                </a:solidFill>
                <a:hlinkClick r:id="rId3">
                  <a:extLst>
                    <a:ext uri="{A12FA001-AC4F-418D-AE19-62706E023703}">
                      <ahyp:hlinkClr xmlns:ahyp="http://schemas.microsoft.com/office/drawing/2018/hyperlinkcolor" val="tx"/>
                    </a:ext>
                  </a:extLst>
                </a:hlinkClick>
              </a:rPr>
              <a:t>https</a:t>
            </a:r>
            <a:r>
              <a:rPr lang="en-US" sz="1000" u="sng" dirty="0">
                <a:solidFill>
                  <a:schemeClr val="accent5">
                    <a:lumMod val="50000"/>
                  </a:schemeClr>
                </a:solidFill>
                <a:hlinkClick r:id="rId3">
                  <a:extLst>
                    <a:ext uri="{A12FA001-AC4F-418D-AE19-62706E023703}">
                      <ahyp:hlinkClr xmlns:ahyp="http://schemas.microsoft.com/office/drawing/2018/hyperlinkcolor" val="tx"/>
                    </a:ext>
                  </a:extLst>
                </a:hlinkClick>
              </a:rPr>
              <a:t>://www.toomey.senate.gov/newsroom/press-releases/toomey-re-introduces-measure-to-make-long-term-care-insurance-more-affordab</a:t>
            </a:r>
            <a:r>
              <a:rPr lang="en-US" sz="1000" u="sng" dirty="0">
                <a:solidFill>
                  <a:schemeClr val="accent5">
                    <a:lumMod val="50000"/>
                  </a:schemeClr>
                </a:solidFill>
              </a:rPr>
              <a:t>le</a:t>
            </a:r>
          </a:p>
        </p:txBody>
      </p:sp>
      <p:cxnSp>
        <p:nvCxnSpPr>
          <p:cNvPr id="6" name="Straight Connector 5">
            <a:extLst>
              <a:ext uri="{FF2B5EF4-FFF2-40B4-BE49-F238E27FC236}">
                <a16:creationId xmlns:a16="http://schemas.microsoft.com/office/drawing/2014/main" id="{789646E4-5EB0-4F91-B0AB-6F161EA0901B}"/>
              </a:ext>
            </a:extLst>
          </p:cNvPr>
          <p:cNvCxnSpPr/>
          <p:nvPr/>
        </p:nvCxnSpPr>
        <p:spPr>
          <a:xfrm>
            <a:off x="73914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Text Placeholder 1">
            <a:extLst>
              <a:ext uri="{FF2B5EF4-FFF2-40B4-BE49-F238E27FC236}">
                <a16:creationId xmlns:a16="http://schemas.microsoft.com/office/drawing/2014/main" id="{9D5D82C7-E364-4002-8E44-E09BCA9738DF}"/>
              </a:ext>
            </a:extLst>
          </p:cNvPr>
          <p:cNvSpPr txBox="1">
            <a:spLocks/>
          </p:cNvSpPr>
          <p:nvPr/>
        </p:nvSpPr>
        <p:spPr>
          <a:xfrm>
            <a:off x="845697" y="161137"/>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dirty="0"/>
              <a:t>The Long Term Care Affordability Act</a:t>
            </a:r>
          </a:p>
        </p:txBody>
      </p:sp>
      <p:pic>
        <p:nvPicPr>
          <p:cNvPr id="8" name="Picture 7">
            <a:extLst>
              <a:ext uri="{FF2B5EF4-FFF2-40B4-BE49-F238E27FC236}">
                <a16:creationId xmlns:a16="http://schemas.microsoft.com/office/drawing/2014/main" id="{725403CC-98CB-4B6F-9A23-F983BABA7998}"/>
              </a:ext>
            </a:extLst>
          </p:cNvPr>
          <p:cNvPicPr>
            <a:picLocks noChangeAspect="1"/>
          </p:cNvPicPr>
          <p:nvPr/>
        </p:nvPicPr>
        <p:blipFill>
          <a:blip r:embed="rId4"/>
          <a:stretch>
            <a:fillRect/>
          </a:stretch>
        </p:blipFill>
        <p:spPr>
          <a:xfrm>
            <a:off x="4256137" y="5044739"/>
            <a:ext cx="631724" cy="732548"/>
          </a:xfrm>
          <a:prstGeom prst="rect">
            <a:avLst/>
          </a:prstGeom>
        </p:spPr>
      </p:pic>
      <p:sp>
        <p:nvSpPr>
          <p:cNvPr id="9" name="TextBox 8">
            <a:extLst>
              <a:ext uri="{FF2B5EF4-FFF2-40B4-BE49-F238E27FC236}">
                <a16:creationId xmlns:a16="http://schemas.microsoft.com/office/drawing/2014/main" id="{DDB8AF54-B217-4234-9EF9-E8C71FA9671D}"/>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253976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FC16D6E-4CE8-4796-8E45-D91D2D3EF449}"/>
              </a:ext>
            </a:extLst>
          </p:cNvPr>
          <p:cNvCxnSpPr/>
          <p:nvPr/>
        </p:nvCxnSpPr>
        <p:spPr>
          <a:xfrm>
            <a:off x="628806" y="812702"/>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A5BBDA76-99E2-4ACB-8B36-70D04F9A41F0}"/>
              </a:ext>
            </a:extLst>
          </p:cNvPr>
          <p:cNvSpPr txBox="1">
            <a:spLocks/>
          </p:cNvSpPr>
          <p:nvPr/>
        </p:nvSpPr>
        <p:spPr>
          <a:xfrm>
            <a:off x="628806" y="126902"/>
            <a:ext cx="766572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Why Discuss LTC with Clients </a:t>
            </a:r>
            <a:r>
              <a:rPr lang="en-US" u="sng" kern="0" dirty="0"/>
              <a:t>Today</a:t>
            </a:r>
            <a:r>
              <a:rPr lang="en-US" kern="0" dirty="0"/>
              <a:t>?</a:t>
            </a:r>
          </a:p>
        </p:txBody>
      </p:sp>
      <p:sp>
        <p:nvSpPr>
          <p:cNvPr id="4" name="Text Placeholder 2">
            <a:extLst>
              <a:ext uri="{FF2B5EF4-FFF2-40B4-BE49-F238E27FC236}">
                <a16:creationId xmlns:a16="http://schemas.microsoft.com/office/drawing/2014/main" id="{545C9894-41AC-4B70-AC13-452DD3097B19}"/>
              </a:ext>
            </a:extLst>
          </p:cNvPr>
          <p:cNvSpPr txBox="1">
            <a:spLocks/>
          </p:cNvSpPr>
          <p:nvPr/>
        </p:nvSpPr>
        <p:spPr>
          <a:xfrm>
            <a:off x="651067" y="1066801"/>
            <a:ext cx="79248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lvl="0"/>
            <a:r>
              <a:rPr lang="en-US" sz="1800" dirty="0"/>
              <a:t>30% of U.S. states are discussing a state mandated LTC program</a:t>
            </a:r>
          </a:p>
          <a:p>
            <a:pPr lvl="0"/>
            <a:r>
              <a:rPr lang="en-US" sz="1800" dirty="0"/>
              <a:t>Any opt-out opportunity may require a policy purchase date to be </a:t>
            </a:r>
            <a:r>
              <a:rPr lang="en-US" sz="1800" u="sng" dirty="0"/>
              <a:t>prior</a:t>
            </a:r>
            <a:r>
              <a:rPr lang="en-US" sz="1800" dirty="0"/>
              <a:t> to a governor signing a bill into state law</a:t>
            </a:r>
          </a:p>
          <a:p>
            <a:pPr lvl="1"/>
            <a:r>
              <a:rPr lang="en-US" sz="1600" dirty="0"/>
              <a:t>No guarantee that there will be an opt-out for state programs</a:t>
            </a:r>
          </a:p>
          <a:p>
            <a:r>
              <a:rPr lang="en-US" sz="1800" dirty="0"/>
              <a:t>Avoid a potential rush and retain </a:t>
            </a:r>
            <a:r>
              <a:rPr lang="en-US" sz="1800" kern="0" dirty="0"/>
              <a:t>choice of policies and benefits</a:t>
            </a:r>
          </a:p>
          <a:p>
            <a:pPr lvl="1"/>
            <a:r>
              <a:rPr lang="en-US" sz="1600" dirty="0"/>
              <a:t>The mad rush in WA forced most insurance companies to cease accepting new applications for policies way prior to the deadline</a:t>
            </a:r>
          </a:p>
          <a:p>
            <a:r>
              <a:rPr lang="en-US" sz="1800" kern="0" dirty="0"/>
              <a:t>Insurance companies may increase minimum policy requirements</a:t>
            </a:r>
          </a:p>
          <a:p>
            <a:pPr lvl="1"/>
            <a:r>
              <a:rPr lang="en-US" sz="1600" kern="0" dirty="0"/>
              <a:t>To help control number of applications and/or risk of </a:t>
            </a:r>
            <a:r>
              <a:rPr lang="en-US" sz="1600" u="sng" kern="0" dirty="0"/>
              <a:t>intentional</a:t>
            </a:r>
            <a:r>
              <a:rPr lang="en-US" sz="1600" kern="0" dirty="0"/>
              <a:t> lapse</a:t>
            </a:r>
          </a:p>
          <a:p>
            <a:pPr lvl="0"/>
            <a:r>
              <a:rPr lang="en-US" sz="1800" kern="0" dirty="0"/>
              <a:t>More affordable now than tomorrow</a:t>
            </a:r>
          </a:p>
          <a:p>
            <a:pPr lvl="1"/>
            <a:r>
              <a:rPr lang="en-US" sz="1600" kern="0" dirty="0"/>
              <a:t>Price goes up with age – most people’s health does not improve with time</a:t>
            </a:r>
          </a:p>
          <a:p>
            <a:r>
              <a:rPr lang="en-US" sz="1800" kern="0" dirty="0"/>
              <a:t>Non-working spouses unable to vest not covered in WA – could be same in other states</a:t>
            </a:r>
          </a:p>
          <a:p>
            <a:r>
              <a:rPr lang="en-US" sz="1800" kern="0" dirty="0"/>
              <a:t>Clients are more likely to work with you now on a realistic LTC plan, not just a policy for tax avoidance</a:t>
            </a:r>
          </a:p>
        </p:txBody>
      </p:sp>
      <p:pic>
        <p:nvPicPr>
          <p:cNvPr id="5" name="Picture 4">
            <a:extLst>
              <a:ext uri="{FF2B5EF4-FFF2-40B4-BE49-F238E27FC236}">
                <a16:creationId xmlns:a16="http://schemas.microsoft.com/office/drawing/2014/main" id="{9E1817E8-DFD4-4D3C-A5C0-38F21128AF30}"/>
              </a:ext>
            </a:extLst>
          </p:cNvPr>
          <p:cNvPicPr>
            <a:picLocks noChangeAspect="1"/>
          </p:cNvPicPr>
          <p:nvPr/>
        </p:nvPicPr>
        <p:blipFill>
          <a:blip r:embed="rId3"/>
          <a:stretch>
            <a:fillRect/>
          </a:stretch>
        </p:blipFill>
        <p:spPr>
          <a:xfrm>
            <a:off x="4267200" y="5289524"/>
            <a:ext cx="1852230" cy="1295692"/>
          </a:xfrm>
          <a:prstGeom prst="rect">
            <a:avLst/>
          </a:prstGeom>
        </p:spPr>
      </p:pic>
      <p:sp>
        <p:nvSpPr>
          <p:cNvPr id="6" name="TextBox 5">
            <a:extLst>
              <a:ext uri="{FF2B5EF4-FFF2-40B4-BE49-F238E27FC236}">
                <a16:creationId xmlns:a16="http://schemas.microsoft.com/office/drawing/2014/main" id="{09C4AE2B-C0FD-4F6C-A530-F043CCCB5CB7}"/>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182632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57B57-4F44-4578-9AF4-E07E83B7AE97}"/>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B8BEF30E-B30E-496D-B0EC-DF83DB8B7DB1}"/>
              </a:ext>
            </a:extLst>
          </p:cNvPr>
          <p:cNvSpPr>
            <a:spLocks noGrp="1"/>
          </p:cNvSpPr>
          <p:nvPr>
            <p:ph type="body" sz="quarter" idx="11"/>
          </p:nvPr>
        </p:nvSpPr>
        <p:spPr/>
        <p:txBody>
          <a:bodyPr/>
          <a:lstStyle/>
          <a:p>
            <a:r>
              <a:rPr lang="en-US" dirty="0"/>
              <a:t>NFM-21246AO (09/21)</a:t>
            </a:r>
          </a:p>
        </p:txBody>
      </p:sp>
    </p:spTree>
    <p:extLst>
      <p:ext uri="{BB962C8B-B14F-4D97-AF65-F5344CB8AC3E}">
        <p14:creationId xmlns:p14="http://schemas.microsoft.com/office/powerpoint/2010/main" val="131286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9AD4F71-DEFE-41C7-9CB5-16C2BB999761}"/>
              </a:ext>
            </a:extLst>
          </p:cNvPr>
          <p:cNvCxnSpPr/>
          <p:nvPr/>
        </p:nvCxnSpPr>
        <p:spPr>
          <a:xfrm>
            <a:off x="739140" y="870734"/>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B1367D63-BC4A-460C-AEB6-22B92C8D724D}"/>
              </a:ext>
            </a:extLst>
          </p:cNvPr>
          <p:cNvSpPr txBox="1">
            <a:spLocks/>
          </p:cNvSpPr>
          <p:nvPr/>
        </p:nvSpPr>
        <p:spPr>
          <a:xfrm>
            <a:off x="749414" y="152400"/>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Who should consider an opt-out? </a:t>
            </a:r>
          </a:p>
        </p:txBody>
      </p:sp>
      <p:sp>
        <p:nvSpPr>
          <p:cNvPr id="4" name="Text Placeholder 2">
            <a:extLst>
              <a:ext uri="{FF2B5EF4-FFF2-40B4-BE49-F238E27FC236}">
                <a16:creationId xmlns:a16="http://schemas.microsoft.com/office/drawing/2014/main" id="{2CC43E2F-CC90-41FA-AA61-F68DE4B372EA}"/>
              </a:ext>
            </a:extLst>
          </p:cNvPr>
          <p:cNvSpPr txBox="1">
            <a:spLocks/>
          </p:cNvSpPr>
          <p:nvPr/>
        </p:nvSpPr>
        <p:spPr>
          <a:xfrm>
            <a:off x="304799" y="1035119"/>
            <a:ext cx="8610599" cy="5090847"/>
          </a:xfrm>
          <a:prstGeom prst="rect">
            <a:avLst/>
          </a:prstGeom>
        </p:spPr>
        <p:txBody>
          <a:bodyPr numCol="1"/>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Opting out is an individual decision </a:t>
            </a:r>
            <a:r>
              <a:rPr lang="en-US" sz="1800" dirty="0"/>
              <a:t>(assuming it’s available)</a:t>
            </a:r>
          </a:p>
          <a:p>
            <a:pPr lvl="1"/>
            <a:r>
              <a:rPr lang="en-US" sz="2000" dirty="0"/>
              <a:t>High earners	</a:t>
            </a:r>
          </a:p>
          <a:p>
            <a:pPr lvl="2"/>
            <a:r>
              <a:rPr lang="en-US" sz="1600" dirty="0"/>
              <a:t>May pay far more in taxes then they might receive in benefits</a:t>
            </a:r>
          </a:p>
          <a:p>
            <a:pPr lvl="1"/>
            <a:r>
              <a:rPr lang="en-US" sz="2000" dirty="0"/>
              <a:t>People wanting more control of their care choices</a:t>
            </a:r>
          </a:p>
          <a:p>
            <a:pPr lvl="2"/>
            <a:r>
              <a:rPr lang="en-US" sz="1600" dirty="0"/>
              <a:t>States may follow WA program requiring use of state approved services</a:t>
            </a:r>
          </a:p>
          <a:p>
            <a:pPr lvl="1"/>
            <a:r>
              <a:rPr lang="en-US" sz="2000" dirty="0"/>
              <a:t>Young up-and-comers with growing salaries paying tax for decades</a:t>
            </a:r>
          </a:p>
          <a:p>
            <a:pPr lvl="2"/>
            <a:r>
              <a:rPr lang="en-US" sz="1600" dirty="0"/>
              <a:t>Employees with opportunity for advancement and increasing salaries may pay far more into the program than benefits received  </a:t>
            </a:r>
          </a:p>
          <a:p>
            <a:pPr lvl="1"/>
            <a:r>
              <a:rPr lang="en-US" sz="2000" dirty="0"/>
              <a:t>Workers living out-of-state….. if program is not portable </a:t>
            </a:r>
          </a:p>
          <a:p>
            <a:pPr marL="0" indent="0">
              <a:buNone/>
            </a:pPr>
            <a:r>
              <a:rPr lang="en-US" sz="2000" dirty="0"/>
              <a:t>	</a:t>
            </a:r>
          </a:p>
          <a:p>
            <a:pPr marL="0" indent="0">
              <a:buNone/>
            </a:pPr>
            <a:r>
              <a:rPr lang="en-US" sz="2000" dirty="0"/>
              <a:t>	</a:t>
            </a:r>
          </a:p>
          <a:p>
            <a:endParaRPr lang="en-US" sz="2100" dirty="0"/>
          </a:p>
          <a:p>
            <a:endParaRPr lang="en-US" kern="0" dirty="0"/>
          </a:p>
        </p:txBody>
      </p:sp>
      <p:grpSp>
        <p:nvGrpSpPr>
          <p:cNvPr id="6" name="Group 5">
            <a:extLst>
              <a:ext uri="{FF2B5EF4-FFF2-40B4-BE49-F238E27FC236}">
                <a16:creationId xmlns:a16="http://schemas.microsoft.com/office/drawing/2014/main" id="{F3FDADB9-4601-4162-9385-4A637409C1A7}"/>
              </a:ext>
            </a:extLst>
          </p:cNvPr>
          <p:cNvGrpSpPr/>
          <p:nvPr/>
        </p:nvGrpSpPr>
        <p:grpSpPr>
          <a:xfrm>
            <a:off x="2133600" y="4267200"/>
            <a:ext cx="5141434" cy="2241816"/>
            <a:chOff x="1879575" y="4117090"/>
            <a:chExt cx="5903434" cy="2640733"/>
          </a:xfrm>
        </p:grpSpPr>
        <p:pic>
          <p:nvPicPr>
            <p:cNvPr id="5" name="Picture 4">
              <a:extLst>
                <a:ext uri="{FF2B5EF4-FFF2-40B4-BE49-F238E27FC236}">
                  <a16:creationId xmlns:a16="http://schemas.microsoft.com/office/drawing/2014/main" id="{94A64E98-8103-4BE0-9AB0-76B322BD3177}"/>
                </a:ext>
              </a:extLst>
            </p:cNvPr>
            <p:cNvPicPr>
              <a:picLocks noChangeAspect="1"/>
            </p:cNvPicPr>
            <p:nvPr/>
          </p:nvPicPr>
          <p:blipFill>
            <a:blip r:embed="rId3"/>
            <a:stretch>
              <a:fillRect/>
            </a:stretch>
          </p:blipFill>
          <p:spPr>
            <a:xfrm>
              <a:off x="1879575" y="4117090"/>
              <a:ext cx="956236" cy="2640733"/>
            </a:xfrm>
            <a:prstGeom prst="rect">
              <a:avLst/>
            </a:prstGeom>
          </p:spPr>
        </p:pic>
        <p:pic>
          <p:nvPicPr>
            <p:cNvPr id="7" name="Picture 6">
              <a:extLst>
                <a:ext uri="{FF2B5EF4-FFF2-40B4-BE49-F238E27FC236}">
                  <a16:creationId xmlns:a16="http://schemas.microsoft.com/office/drawing/2014/main" id="{95394CDB-AB1C-4598-8087-6D2A91E8D153}"/>
                </a:ext>
              </a:extLst>
            </p:cNvPr>
            <p:cNvPicPr>
              <a:picLocks noChangeAspect="1"/>
            </p:cNvPicPr>
            <p:nvPr/>
          </p:nvPicPr>
          <p:blipFill>
            <a:blip r:embed="rId4"/>
            <a:stretch>
              <a:fillRect/>
            </a:stretch>
          </p:blipFill>
          <p:spPr>
            <a:xfrm>
              <a:off x="6308191" y="4443983"/>
              <a:ext cx="542925" cy="2228850"/>
            </a:xfrm>
            <a:prstGeom prst="rect">
              <a:avLst/>
            </a:prstGeom>
          </p:spPr>
        </p:pic>
        <p:pic>
          <p:nvPicPr>
            <p:cNvPr id="8" name="Picture 7">
              <a:extLst>
                <a:ext uri="{FF2B5EF4-FFF2-40B4-BE49-F238E27FC236}">
                  <a16:creationId xmlns:a16="http://schemas.microsoft.com/office/drawing/2014/main" id="{4C4AE930-09D7-4184-8787-03257BA6D37F}"/>
                </a:ext>
              </a:extLst>
            </p:cNvPr>
            <p:cNvPicPr>
              <a:picLocks noChangeAspect="1"/>
            </p:cNvPicPr>
            <p:nvPr/>
          </p:nvPicPr>
          <p:blipFill>
            <a:blip r:embed="rId5"/>
            <a:stretch>
              <a:fillRect/>
            </a:stretch>
          </p:blipFill>
          <p:spPr>
            <a:xfrm>
              <a:off x="6973384" y="4431264"/>
              <a:ext cx="809625" cy="2162175"/>
            </a:xfrm>
            <a:prstGeom prst="rect">
              <a:avLst/>
            </a:prstGeom>
          </p:spPr>
        </p:pic>
        <p:pic>
          <p:nvPicPr>
            <p:cNvPr id="9" name="Picture 8">
              <a:extLst>
                <a:ext uri="{FF2B5EF4-FFF2-40B4-BE49-F238E27FC236}">
                  <a16:creationId xmlns:a16="http://schemas.microsoft.com/office/drawing/2014/main" id="{AE9D2F8A-C2C7-414E-8314-6D660E9B6835}"/>
                </a:ext>
              </a:extLst>
            </p:cNvPr>
            <p:cNvPicPr>
              <a:picLocks noChangeAspect="1"/>
            </p:cNvPicPr>
            <p:nvPr/>
          </p:nvPicPr>
          <p:blipFill>
            <a:blip r:embed="rId6"/>
            <a:stretch>
              <a:fillRect/>
            </a:stretch>
          </p:blipFill>
          <p:spPr>
            <a:xfrm>
              <a:off x="4178456" y="4267199"/>
              <a:ext cx="845166" cy="2470935"/>
            </a:xfrm>
            <a:prstGeom prst="rect">
              <a:avLst/>
            </a:prstGeom>
          </p:spPr>
        </p:pic>
      </p:grpSp>
      <p:sp>
        <p:nvSpPr>
          <p:cNvPr id="10" name="TextBox 9">
            <a:extLst>
              <a:ext uri="{FF2B5EF4-FFF2-40B4-BE49-F238E27FC236}">
                <a16:creationId xmlns:a16="http://schemas.microsoft.com/office/drawing/2014/main" id="{E6420B2E-2366-4A5A-93C7-BDBDAC47526D}"/>
              </a:ext>
            </a:extLst>
          </p:cNvPr>
          <p:cNvSpPr txBox="1"/>
          <p:nvPr/>
        </p:nvSpPr>
        <p:spPr>
          <a:xfrm>
            <a:off x="2179684" y="6564547"/>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380029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6096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394566" y="199416"/>
            <a:ext cx="8134195"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Why plan with private LTC insurance?</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304800" y="1371606"/>
            <a:ext cx="8610600" cy="426719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lvl="0"/>
            <a:r>
              <a:rPr lang="en-US" sz="2200" dirty="0"/>
              <a:t>Ability to plan a coverage amount that fits individual’s situation</a:t>
            </a:r>
          </a:p>
          <a:p>
            <a:pPr lvl="1"/>
            <a:r>
              <a:rPr lang="en-US" sz="1800" dirty="0"/>
              <a:t>State programs are “one-size fits all” – same benefits regardless of the  amount of tax you paid</a:t>
            </a:r>
          </a:p>
          <a:p>
            <a:pPr lvl="1"/>
            <a:r>
              <a:rPr lang="en-US" sz="1800" dirty="0"/>
              <a:t>Potential for means testing – high income individuals could receive the least</a:t>
            </a:r>
          </a:p>
          <a:p>
            <a:pPr lvl="0"/>
            <a:r>
              <a:rPr lang="en-US" sz="2200" dirty="0"/>
              <a:t>Ability to choose LTC product with a guaranteed premium</a:t>
            </a:r>
          </a:p>
          <a:p>
            <a:pPr lvl="1"/>
            <a:r>
              <a:rPr lang="en-US" sz="1800" dirty="0"/>
              <a:t>State program’s tax may be subject to tax increases</a:t>
            </a:r>
          </a:p>
          <a:p>
            <a:r>
              <a:rPr lang="en-US" sz="2200" dirty="0"/>
              <a:t>Flexible premium choices </a:t>
            </a:r>
          </a:p>
          <a:p>
            <a:pPr lvl="1"/>
            <a:r>
              <a:rPr lang="en-US" sz="1800" dirty="0"/>
              <a:t>WA  W-2 employees are subject to tax every year they are working </a:t>
            </a:r>
          </a:p>
          <a:p>
            <a:pPr lvl="0"/>
            <a:r>
              <a:rPr lang="en-US" sz="2200" dirty="0"/>
              <a:t>Guaranteed inflation </a:t>
            </a:r>
            <a:r>
              <a:rPr lang="en-US" sz="1800" dirty="0"/>
              <a:t>(if you choose the option)</a:t>
            </a:r>
          </a:p>
          <a:p>
            <a:pPr lvl="1"/>
            <a:r>
              <a:rPr lang="en-US" sz="1800" dirty="0"/>
              <a:t>WA inflation not guaranteed</a:t>
            </a:r>
          </a:p>
          <a:p>
            <a:pPr lvl="1"/>
            <a:r>
              <a:rPr lang="en-US" sz="1800" dirty="0"/>
              <a:t>Inflation based on general CPI, not health care specific CPI increase</a:t>
            </a:r>
          </a:p>
          <a:p>
            <a:pPr marL="0" lvl="0" indent="0">
              <a:buNone/>
            </a:pPr>
            <a:endParaRPr lang="en-US" sz="2400" dirty="0"/>
          </a:p>
          <a:p>
            <a:endParaRPr lang="en-US" sz="2000" kern="0" dirty="0"/>
          </a:p>
          <a:p>
            <a:endParaRPr lang="en-US" sz="2400" kern="0" dirty="0"/>
          </a:p>
        </p:txBody>
      </p:sp>
      <p:sp>
        <p:nvSpPr>
          <p:cNvPr id="7" name="TextBox 6">
            <a:extLst>
              <a:ext uri="{FF2B5EF4-FFF2-40B4-BE49-F238E27FC236}">
                <a16:creationId xmlns:a16="http://schemas.microsoft.com/office/drawing/2014/main" id="{FAAC3ED9-7BEB-4B66-90AA-56F6D09A404A}"/>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pic>
        <p:nvPicPr>
          <p:cNvPr id="6" name="Picture 1" descr="Laptop icon">
            <a:extLst>
              <a:ext uri="{FF2B5EF4-FFF2-40B4-BE49-F238E27FC236}">
                <a16:creationId xmlns:a16="http://schemas.microsoft.com/office/drawing/2014/main" id="{BE50F678-D138-4428-A658-4E37BE51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482969"/>
            <a:ext cx="843151" cy="8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91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a:cxnSpLocks/>
          </p:cNvCxnSpPr>
          <p:nvPr/>
        </p:nvCxnSpPr>
        <p:spPr>
          <a:xfrm>
            <a:off x="290551" y="762000"/>
            <a:ext cx="856289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290551" y="181840"/>
            <a:ext cx="8562897"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2800" kern="0" dirty="0"/>
              <a:t> Private LTC insurance may provide better coverage</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618160" y="1033054"/>
            <a:ext cx="8235288" cy="479189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lvl="0"/>
            <a:r>
              <a:rPr lang="en-US" sz="2000" dirty="0"/>
              <a:t>More leverage of dollars for many</a:t>
            </a:r>
          </a:p>
          <a:p>
            <a:pPr lvl="1"/>
            <a:r>
              <a:rPr lang="en-US" sz="1600" dirty="0"/>
              <a:t>Higher earners could pay more than they would receive</a:t>
            </a:r>
          </a:p>
          <a:p>
            <a:pPr lvl="0"/>
            <a:r>
              <a:rPr lang="en-US" sz="2000" dirty="0"/>
              <a:t>No “use it or lose it” risk</a:t>
            </a:r>
          </a:p>
          <a:p>
            <a:pPr lvl="1"/>
            <a:r>
              <a:rPr lang="en-US" sz="1600" dirty="0"/>
              <a:t>Linked benefit policies and LTC riders are generally designed to return at least the amount of premium not used for LTC benefits as a death benefit</a:t>
            </a:r>
          </a:p>
          <a:p>
            <a:pPr lvl="1"/>
            <a:r>
              <a:rPr lang="en-US" sz="1600" dirty="0"/>
              <a:t>State programs do not refund at death any unused tax/premium paid</a:t>
            </a:r>
          </a:p>
          <a:p>
            <a:pPr lvl="0"/>
            <a:r>
              <a:rPr lang="en-US" sz="2000" dirty="0"/>
              <a:t>Portable between states</a:t>
            </a:r>
          </a:p>
          <a:p>
            <a:pPr lvl="1"/>
            <a:r>
              <a:rPr lang="en-US" sz="1600" dirty="0"/>
              <a:t>WA benefit not portable – must be WA resident to receive LTC benefits</a:t>
            </a:r>
          </a:p>
          <a:p>
            <a:pPr lvl="0"/>
            <a:r>
              <a:rPr lang="en-US" sz="2000" dirty="0"/>
              <a:t>Choose a policy that pairs with other financial strategies</a:t>
            </a:r>
          </a:p>
          <a:p>
            <a:pPr lvl="1"/>
            <a:r>
              <a:rPr lang="en-US" sz="1600" dirty="0"/>
              <a:t>Life insurance paired with a LTC Rider – life insurance now, LTC coverage later</a:t>
            </a:r>
          </a:p>
          <a:p>
            <a:pPr lvl="1"/>
            <a:r>
              <a:rPr lang="en-US" sz="1600" dirty="0"/>
              <a:t>Linked benefit coverage – i.e., 10-year payment provides short term life leverage</a:t>
            </a:r>
          </a:p>
          <a:p>
            <a:r>
              <a:rPr lang="en-US" sz="2000" dirty="0"/>
              <a:t>Choose policy with benefit payment model that suits your needs</a:t>
            </a:r>
          </a:p>
          <a:p>
            <a:pPr lvl="1"/>
            <a:r>
              <a:rPr lang="en-US" sz="1600" dirty="0"/>
              <a:t>WA program pays by direct reimbursement for care, to approved providers</a:t>
            </a:r>
          </a:p>
          <a:p>
            <a:pPr lvl="1"/>
            <a:r>
              <a:rPr lang="en-US" sz="1600" dirty="0"/>
              <a:t>Private LTC insurance offers more options for using benefits for care expenses, whether cash indemnity or reimbursement benefits.</a:t>
            </a:r>
            <a:endParaRPr lang="en-US" sz="1500" dirty="0"/>
          </a:p>
          <a:p>
            <a:endParaRPr lang="en-US" sz="2000" kern="0" dirty="0"/>
          </a:p>
          <a:p>
            <a:endParaRPr lang="en-US" sz="2400" kern="0" dirty="0"/>
          </a:p>
        </p:txBody>
      </p:sp>
      <p:sp>
        <p:nvSpPr>
          <p:cNvPr id="7" name="TextBox 6">
            <a:extLst>
              <a:ext uri="{FF2B5EF4-FFF2-40B4-BE49-F238E27FC236}">
                <a16:creationId xmlns:a16="http://schemas.microsoft.com/office/drawing/2014/main" id="{FAAC3ED9-7BEB-4B66-90AA-56F6D09A404A}"/>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pic>
        <p:nvPicPr>
          <p:cNvPr id="6" name="Picture 1" descr="Laptop icon">
            <a:extLst>
              <a:ext uri="{FF2B5EF4-FFF2-40B4-BE49-F238E27FC236}">
                <a16:creationId xmlns:a16="http://schemas.microsoft.com/office/drawing/2014/main" id="{BE50F678-D138-4428-A658-4E37BE51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424" y="5779061"/>
            <a:ext cx="768483" cy="76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1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a:cxnSpLocks/>
          </p:cNvCxnSpPr>
          <p:nvPr/>
        </p:nvCxnSpPr>
        <p:spPr>
          <a:xfrm>
            <a:off x="552604" y="863879"/>
            <a:ext cx="78181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327660" y="187928"/>
            <a:ext cx="85344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Why private LTC insurance at claim time?</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544898" y="1181100"/>
            <a:ext cx="7818119" cy="449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000" kern="0" dirty="0"/>
              <a:t>Private insurance uses Federal claim triggers – 2 ADLs impaired – </a:t>
            </a:r>
            <a:r>
              <a:rPr lang="en-US" sz="2000" u="sng" kern="0" dirty="0"/>
              <a:t>or</a:t>
            </a:r>
            <a:r>
              <a:rPr lang="en-US" sz="2000" kern="0" dirty="0"/>
              <a:t> – Cognitive Impairment</a:t>
            </a:r>
          </a:p>
          <a:p>
            <a:pPr lvl="1"/>
            <a:r>
              <a:rPr lang="en-US" sz="1800" kern="0" dirty="0"/>
              <a:t>WA requires 3 out of 10 WA mandated ADLs – Cognitive impairment does not stand on its own - requires 2 additional  ADLS to qualify for a claim</a:t>
            </a:r>
          </a:p>
          <a:p>
            <a:pPr lvl="1"/>
            <a:r>
              <a:rPr lang="en-US" sz="1800" kern="0" dirty="0"/>
              <a:t>Will other states duplicate this?</a:t>
            </a:r>
          </a:p>
          <a:p>
            <a:pPr lvl="0"/>
            <a:r>
              <a:rPr lang="en-US" sz="2000" dirty="0"/>
              <a:t>Private insurance gives you more choice of care providers</a:t>
            </a:r>
          </a:p>
          <a:p>
            <a:pPr lvl="1"/>
            <a:r>
              <a:rPr lang="en-US" sz="1800" dirty="0"/>
              <a:t>WA program mandates care providers be chosen from approved list</a:t>
            </a:r>
          </a:p>
          <a:p>
            <a:pPr lvl="0"/>
            <a:r>
              <a:rPr lang="en-US" sz="2000" dirty="0"/>
              <a:t>Private insurance increases your marketability as a patient</a:t>
            </a:r>
          </a:p>
          <a:p>
            <a:pPr lvl="1"/>
            <a:r>
              <a:rPr lang="en-US" sz="1800" dirty="0"/>
              <a:t>State programs may reimburse care providers at Medicaid/Medicare rates – which may not always cover cost of care</a:t>
            </a:r>
          </a:p>
          <a:p>
            <a:pPr lvl="1"/>
            <a:r>
              <a:rPr lang="en-US" sz="1800" dirty="0"/>
              <a:t>Care providers and facilities appreciate individuals with private insurance – and being paid the billed rate</a:t>
            </a:r>
            <a:endParaRPr lang="en-US" sz="1800" kern="0" dirty="0"/>
          </a:p>
        </p:txBody>
      </p:sp>
      <p:sp>
        <p:nvSpPr>
          <p:cNvPr id="7" name="TextBox 6">
            <a:extLst>
              <a:ext uri="{FF2B5EF4-FFF2-40B4-BE49-F238E27FC236}">
                <a16:creationId xmlns:a16="http://schemas.microsoft.com/office/drawing/2014/main" id="{FAAC3ED9-7BEB-4B66-90AA-56F6D09A404A}"/>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pic>
        <p:nvPicPr>
          <p:cNvPr id="6" name="Picture 1" descr="Laptop icon">
            <a:extLst>
              <a:ext uri="{FF2B5EF4-FFF2-40B4-BE49-F238E27FC236}">
                <a16:creationId xmlns:a16="http://schemas.microsoft.com/office/drawing/2014/main" id="{BE50F678-D138-4428-A658-4E37BE51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656" y="5777142"/>
            <a:ext cx="794016" cy="79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9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628805" y="784094"/>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914400" y="98294"/>
            <a:ext cx="691515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Writing good business</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533400" y="1295403"/>
            <a:ext cx="8286594" cy="426719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lvl="0"/>
            <a:r>
              <a:rPr lang="en-US" sz="2000" dirty="0"/>
              <a:t>Goal should be good LTC planning vs. tax avoidance</a:t>
            </a:r>
          </a:p>
          <a:p>
            <a:pPr lvl="0"/>
            <a:r>
              <a:rPr lang="en-US" sz="2000" dirty="0"/>
              <a:t>Will states require recertification of LTC purchase with any opt-out?</a:t>
            </a:r>
          </a:p>
          <a:p>
            <a:pPr lvl="1"/>
            <a:r>
              <a:rPr lang="en-US" sz="1800" dirty="0"/>
              <a:t>If not, “intentional” lapse is a big risk.</a:t>
            </a:r>
          </a:p>
          <a:p>
            <a:r>
              <a:rPr lang="en-US" sz="2000" dirty="0"/>
              <a:t>Some policy designs that may not work with other states programs </a:t>
            </a:r>
          </a:p>
          <a:p>
            <a:pPr lvl="1"/>
            <a:r>
              <a:rPr lang="en-US" sz="1800" dirty="0"/>
              <a:t>WA had no policy requirements other than being defined as “LTC insurance” per WA code   </a:t>
            </a:r>
          </a:p>
          <a:p>
            <a:pPr lvl="1"/>
            <a:r>
              <a:rPr lang="en-US" sz="1800" dirty="0"/>
              <a:t>Will other states require LTC policy to be permanent coverage?</a:t>
            </a:r>
          </a:p>
          <a:p>
            <a:pPr lvl="2"/>
            <a:r>
              <a:rPr lang="en-US" sz="1600" dirty="0"/>
              <a:t>Showing policies only guaranteed to age 70 may not be in client’s interest</a:t>
            </a:r>
          </a:p>
          <a:p>
            <a:pPr lvl="2"/>
            <a:r>
              <a:rPr lang="en-US" sz="1600" dirty="0"/>
              <a:t>Is such a policy design good LTC planning?</a:t>
            </a:r>
          </a:p>
          <a:p>
            <a:pPr lvl="1"/>
            <a:r>
              <a:rPr lang="en-US" sz="1800" dirty="0"/>
              <a:t>Will other states have a minimum coverage requirement?                   (i.e., $3100 a month, which equates to $100 a day?)</a:t>
            </a:r>
          </a:p>
          <a:p>
            <a:pPr marL="0" indent="0">
              <a:buNone/>
            </a:pPr>
            <a:r>
              <a:rPr lang="en-US" dirty="0"/>
              <a:t> </a:t>
            </a:r>
          </a:p>
          <a:p>
            <a:pPr lvl="0"/>
            <a:endParaRPr lang="en-US" sz="2000" dirty="0"/>
          </a:p>
          <a:p>
            <a:endParaRPr lang="en-US" sz="2400" kern="0" dirty="0"/>
          </a:p>
          <a:p>
            <a:endParaRPr lang="en-US" sz="2400" kern="0" dirty="0"/>
          </a:p>
        </p:txBody>
      </p:sp>
      <p:sp>
        <p:nvSpPr>
          <p:cNvPr id="7" name="TextBox 6">
            <a:extLst>
              <a:ext uri="{FF2B5EF4-FFF2-40B4-BE49-F238E27FC236}">
                <a16:creationId xmlns:a16="http://schemas.microsoft.com/office/drawing/2014/main" id="{FAAC3ED9-7BEB-4B66-90AA-56F6D09A404A}"/>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pic>
        <p:nvPicPr>
          <p:cNvPr id="8" name="Picture 7">
            <a:extLst>
              <a:ext uri="{FF2B5EF4-FFF2-40B4-BE49-F238E27FC236}">
                <a16:creationId xmlns:a16="http://schemas.microsoft.com/office/drawing/2014/main" id="{0401F823-53AB-4A65-8CB3-35C51299DCD3}"/>
              </a:ext>
            </a:extLst>
          </p:cNvPr>
          <p:cNvPicPr>
            <a:picLocks noChangeAspect="1"/>
          </p:cNvPicPr>
          <p:nvPr/>
        </p:nvPicPr>
        <p:blipFill>
          <a:blip r:embed="rId3"/>
          <a:stretch>
            <a:fillRect/>
          </a:stretch>
        </p:blipFill>
        <p:spPr>
          <a:xfrm>
            <a:off x="3922353" y="5181600"/>
            <a:ext cx="1078623" cy="1250578"/>
          </a:xfrm>
          <a:prstGeom prst="rect">
            <a:avLst/>
          </a:prstGeom>
        </p:spPr>
      </p:pic>
    </p:spTree>
    <p:extLst>
      <p:ext uri="{BB962C8B-B14F-4D97-AF65-F5344CB8AC3E}">
        <p14:creationId xmlns:p14="http://schemas.microsoft.com/office/powerpoint/2010/main" val="191818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628806" y="794858"/>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746916" y="249033"/>
            <a:ext cx="74295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endParaRPr lang="en-US" kern="0" dirty="0"/>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510696" y="1510392"/>
            <a:ext cx="7033104" cy="473800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endParaRPr lang="en-US" kern="0" dirty="0"/>
          </a:p>
        </p:txBody>
      </p:sp>
      <p:sp>
        <p:nvSpPr>
          <p:cNvPr id="8" name="TextBox 7">
            <a:extLst>
              <a:ext uri="{FF2B5EF4-FFF2-40B4-BE49-F238E27FC236}">
                <a16:creationId xmlns:a16="http://schemas.microsoft.com/office/drawing/2014/main" id="{DD3F3E73-D79A-4113-ABB7-6BA40CB0498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
        <p:nvSpPr>
          <p:cNvPr id="7" name="Text Placeholder 1">
            <a:extLst>
              <a:ext uri="{FF2B5EF4-FFF2-40B4-BE49-F238E27FC236}">
                <a16:creationId xmlns:a16="http://schemas.microsoft.com/office/drawing/2014/main" id="{782FED65-F7F6-4293-9E14-CEC02D40CCA8}"/>
              </a:ext>
            </a:extLst>
          </p:cNvPr>
          <p:cNvSpPr txBox="1">
            <a:spLocks/>
          </p:cNvSpPr>
          <p:nvPr/>
        </p:nvSpPr>
        <p:spPr>
          <a:xfrm>
            <a:off x="857250" y="119447"/>
            <a:ext cx="691515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How Nationwide can help</a:t>
            </a:r>
          </a:p>
        </p:txBody>
      </p:sp>
      <p:sp>
        <p:nvSpPr>
          <p:cNvPr id="9" name="Text Placeholder 2">
            <a:extLst>
              <a:ext uri="{FF2B5EF4-FFF2-40B4-BE49-F238E27FC236}">
                <a16:creationId xmlns:a16="http://schemas.microsoft.com/office/drawing/2014/main" id="{3EFF816E-7F77-4FF8-B387-022BE7C872A4}"/>
              </a:ext>
            </a:extLst>
          </p:cNvPr>
          <p:cNvSpPr txBox="1">
            <a:spLocks/>
          </p:cNvSpPr>
          <p:nvPr/>
        </p:nvSpPr>
        <p:spPr>
          <a:xfrm>
            <a:off x="628806" y="915997"/>
            <a:ext cx="8058150" cy="575900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lvl="0"/>
            <a:r>
              <a:rPr lang="en-US" sz="2200" dirty="0"/>
              <a:t>Cost of care calculator</a:t>
            </a:r>
          </a:p>
          <a:p>
            <a:pPr lvl="1"/>
            <a:r>
              <a:rPr lang="en-US" sz="1700" dirty="0"/>
              <a:t>Helps with meaningful LTC planning</a:t>
            </a:r>
          </a:p>
          <a:p>
            <a:pPr lvl="1"/>
            <a:r>
              <a:rPr lang="en-US" sz="1700" dirty="0"/>
              <a:t>On the spot cost of care calculation, includes inflation</a:t>
            </a:r>
          </a:p>
          <a:p>
            <a:pPr lvl="1"/>
            <a:r>
              <a:rPr lang="en-US" sz="1700" dirty="0"/>
              <a:t>Load to computer or hand-held device</a:t>
            </a:r>
          </a:p>
          <a:p>
            <a:pPr lvl="0"/>
            <a:endParaRPr lang="en-US" sz="600" dirty="0"/>
          </a:p>
          <a:p>
            <a:pPr lvl="0"/>
            <a:r>
              <a:rPr lang="en-US" sz="2200" dirty="0"/>
              <a:t>CareMatters</a:t>
            </a:r>
          </a:p>
          <a:p>
            <a:pPr lvl="1"/>
            <a:r>
              <a:rPr lang="en-US" sz="1700" dirty="0"/>
              <a:t>Electronic process</a:t>
            </a:r>
          </a:p>
          <a:p>
            <a:pPr lvl="1"/>
            <a:r>
              <a:rPr lang="en-US" sz="1700" dirty="0"/>
              <a:t>Digital part II application</a:t>
            </a:r>
          </a:p>
          <a:p>
            <a:pPr lvl="1"/>
            <a:r>
              <a:rPr lang="en-US" sz="1700" kern="0" dirty="0"/>
              <a:t>Only cognitive test is done by phone interview</a:t>
            </a:r>
          </a:p>
          <a:p>
            <a:pPr lvl="1"/>
            <a:r>
              <a:rPr lang="en-US" sz="1700" kern="0" dirty="0"/>
              <a:t>CA only regs - Medical concerns will trigger APS</a:t>
            </a:r>
          </a:p>
          <a:p>
            <a:pPr lvl="2"/>
            <a:r>
              <a:rPr lang="en-US" sz="1700" kern="0" dirty="0"/>
              <a:t>Should allow more time</a:t>
            </a:r>
          </a:p>
          <a:p>
            <a:pPr lvl="1"/>
            <a:endParaRPr lang="en-US" sz="600" kern="0" dirty="0"/>
          </a:p>
          <a:p>
            <a:r>
              <a:rPr lang="en-US" sz="2200" kern="0" dirty="0"/>
              <a:t>Life Insurance with LTC Rider</a:t>
            </a:r>
          </a:p>
          <a:p>
            <a:pPr lvl="1"/>
            <a:r>
              <a:rPr lang="en-US" sz="1700" kern="0" dirty="0"/>
              <a:t>Digital part B application</a:t>
            </a:r>
          </a:p>
          <a:p>
            <a:pPr lvl="1"/>
            <a:r>
              <a:rPr lang="en-US" sz="1700" kern="0" dirty="0"/>
              <a:t>Electronic processing</a:t>
            </a:r>
          </a:p>
          <a:p>
            <a:pPr lvl="1"/>
            <a:r>
              <a:rPr lang="en-US" sz="1700" kern="0" dirty="0"/>
              <a:t>APS still needed</a:t>
            </a:r>
          </a:p>
          <a:p>
            <a:endParaRPr lang="en-US" sz="600" kern="0" dirty="0"/>
          </a:p>
          <a:p>
            <a:r>
              <a:rPr lang="en-US" sz="2200" kern="0" dirty="0"/>
              <a:t>Cash indemnity benefits…. allow for the most choice of care</a:t>
            </a:r>
          </a:p>
        </p:txBody>
      </p:sp>
      <p:pic>
        <p:nvPicPr>
          <p:cNvPr id="11" name="Picture 10">
            <a:extLst>
              <a:ext uri="{FF2B5EF4-FFF2-40B4-BE49-F238E27FC236}">
                <a16:creationId xmlns:a16="http://schemas.microsoft.com/office/drawing/2014/main" id="{F58ACF43-4072-4CB1-81F3-8B94AE3A1C55}"/>
              </a:ext>
            </a:extLst>
          </p:cNvPr>
          <p:cNvPicPr>
            <a:picLocks noChangeAspect="1"/>
          </p:cNvPicPr>
          <p:nvPr/>
        </p:nvPicPr>
        <p:blipFill>
          <a:blip r:embed="rId3"/>
          <a:stretch>
            <a:fillRect/>
          </a:stretch>
        </p:blipFill>
        <p:spPr>
          <a:xfrm>
            <a:off x="7024858" y="1548920"/>
            <a:ext cx="1463794" cy="3385023"/>
          </a:xfrm>
          <a:prstGeom prst="rect">
            <a:avLst/>
          </a:prstGeom>
          <a:ln>
            <a:solidFill>
              <a:schemeClr val="tx1"/>
            </a:solidFill>
          </a:ln>
        </p:spPr>
      </p:pic>
      <p:sp>
        <p:nvSpPr>
          <p:cNvPr id="5" name="TextBox 4">
            <a:extLst>
              <a:ext uri="{FF2B5EF4-FFF2-40B4-BE49-F238E27FC236}">
                <a16:creationId xmlns:a16="http://schemas.microsoft.com/office/drawing/2014/main" id="{FA264A40-DFFE-415E-9A80-F0D9ADE4564D}"/>
              </a:ext>
            </a:extLst>
          </p:cNvPr>
          <p:cNvSpPr txBox="1"/>
          <p:nvPr/>
        </p:nvSpPr>
        <p:spPr>
          <a:xfrm>
            <a:off x="5791200" y="5025784"/>
            <a:ext cx="3276600" cy="469359"/>
          </a:xfrm>
          <a:prstGeom prst="rect">
            <a:avLst/>
          </a:prstGeom>
          <a:noFill/>
        </p:spPr>
        <p:txBody>
          <a:bodyPr wrap="square" rtlCol="0">
            <a:spAutoFit/>
          </a:bodyPr>
          <a:lstStyle/>
          <a:p>
            <a:r>
              <a:rPr lang="en-US" sz="1050" dirty="0">
                <a:hlinkClick r:id="rId4"/>
              </a:rPr>
              <a:t>https://nationwidefinancialltcmap.hvsfinancial.com/</a:t>
            </a:r>
            <a:endParaRPr lang="en-US" sz="1050" dirty="0"/>
          </a:p>
          <a:p>
            <a:endParaRPr lang="en-US" sz="1400" dirty="0"/>
          </a:p>
        </p:txBody>
      </p:sp>
    </p:spTree>
    <p:extLst>
      <p:ext uri="{BB962C8B-B14F-4D97-AF65-F5344CB8AC3E}">
        <p14:creationId xmlns:p14="http://schemas.microsoft.com/office/powerpoint/2010/main" val="340986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665295" y="785371"/>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812985" y="102744"/>
            <a:ext cx="7452604"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kern="0" dirty="0"/>
              <a:t>Summary……….</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812985" y="1371600"/>
            <a:ext cx="7665720" cy="411479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000" dirty="0"/>
              <a:t>Population of Washington state is 7-8 million ….. and they  </a:t>
            </a:r>
            <a:r>
              <a:rPr lang="en-US" sz="2000" b="1" dirty="0"/>
              <a:t>SHUT DOWN THE LTC INSURANCE INDUSTRY</a:t>
            </a:r>
          </a:p>
          <a:p>
            <a:pPr marL="0" indent="0">
              <a:buNone/>
            </a:pPr>
            <a:endParaRPr lang="en-US" sz="600" dirty="0"/>
          </a:p>
          <a:p>
            <a:r>
              <a:rPr lang="en-US" sz="2000" b="1" dirty="0"/>
              <a:t>California</a:t>
            </a:r>
            <a:r>
              <a:rPr lang="en-US" sz="2000" dirty="0"/>
              <a:t> has a population of more than </a:t>
            </a:r>
            <a:r>
              <a:rPr lang="en-US" sz="2000" b="1" dirty="0"/>
              <a:t>40 MILLION</a:t>
            </a:r>
          </a:p>
          <a:p>
            <a:endParaRPr lang="en-US" sz="600" dirty="0"/>
          </a:p>
          <a:p>
            <a:r>
              <a:rPr lang="en-US" sz="2000" dirty="0"/>
              <a:t>Walking through the options with your clients now……</a:t>
            </a:r>
          </a:p>
          <a:p>
            <a:pPr lvl="1"/>
            <a:r>
              <a:rPr lang="en-US" sz="1600" dirty="0"/>
              <a:t>can help shed light on the importance of having a solid LTC strategy while all options for coverage are available</a:t>
            </a:r>
          </a:p>
          <a:p>
            <a:pPr lvl="1"/>
            <a:r>
              <a:rPr lang="en-US" sz="1600" dirty="0"/>
              <a:t>in a time-frame that is still workable</a:t>
            </a:r>
          </a:p>
          <a:p>
            <a:pPr lvl="1"/>
            <a:r>
              <a:rPr lang="en-US" sz="1600" dirty="0"/>
              <a:t>with coverage that may be far more comprehensive than state provided care whether there is a tax opt-out or not</a:t>
            </a:r>
          </a:p>
          <a:p>
            <a:endParaRPr lang="en-US" sz="2000" dirty="0"/>
          </a:p>
          <a:p>
            <a:endParaRPr lang="en-US" sz="600" dirty="0"/>
          </a:p>
          <a:p>
            <a:endParaRPr lang="en-US" sz="2000" dirty="0"/>
          </a:p>
          <a:p>
            <a:endParaRPr lang="en-US" sz="2100" dirty="0"/>
          </a:p>
          <a:p>
            <a:endParaRPr lang="en-US" kern="0" dirty="0"/>
          </a:p>
        </p:txBody>
      </p:sp>
      <p:grpSp>
        <p:nvGrpSpPr>
          <p:cNvPr id="11" name="Group 10">
            <a:extLst>
              <a:ext uri="{FF2B5EF4-FFF2-40B4-BE49-F238E27FC236}">
                <a16:creationId xmlns:a16="http://schemas.microsoft.com/office/drawing/2014/main" id="{380FFE0E-D90D-4D47-B794-014CADBEEAC6}"/>
              </a:ext>
            </a:extLst>
          </p:cNvPr>
          <p:cNvGrpSpPr/>
          <p:nvPr/>
        </p:nvGrpSpPr>
        <p:grpSpPr>
          <a:xfrm>
            <a:off x="2590800" y="4876800"/>
            <a:ext cx="3318064" cy="1503911"/>
            <a:chOff x="3237154" y="4734444"/>
            <a:chExt cx="3318064" cy="1503911"/>
          </a:xfrm>
        </p:grpSpPr>
        <p:pic>
          <p:nvPicPr>
            <p:cNvPr id="12" name="Picture 11">
              <a:extLst>
                <a:ext uri="{FF2B5EF4-FFF2-40B4-BE49-F238E27FC236}">
                  <a16:creationId xmlns:a16="http://schemas.microsoft.com/office/drawing/2014/main" id="{48884701-CA27-41D7-BAED-436F60E5192C}"/>
                </a:ext>
              </a:extLst>
            </p:cNvPr>
            <p:cNvPicPr>
              <a:picLocks noChangeAspect="1"/>
            </p:cNvPicPr>
            <p:nvPr/>
          </p:nvPicPr>
          <p:blipFill>
            <a:blip r:embed="rId3"/>
            <a:stretch>
              <a:fillRect/>
            </a:stretch>
          </p:blipFill>
          <p:spPr>
            <a:xfrm>
              <a:off x="3886200" y="4734444"/>
              <a:ext cx="2669018" cy="1503911"/>
            </a:xfrm>
            <a:prstGeom prst="rect">
              <a:avLst/>
            </a:prstGeom>
          </p:spPr>
        </p:pic>
        <p:pic>
          <p:nvPicPr>
            <p:cNvPr id="13" name="Picture 12">
              <a:extLst>
                <a:ext uri="{FF2B5EF4-FFF2-40B4-BE49-F238E27FC236}">
                  <a16:creationId xmlns:a16="http://schemas.microsoft.com/office/drawing/2014/main" id="{5E78349A-FA15-4789-B259-C7E08603779D}"/>
                </a:ext>
              </a:extLst>
            </p:cNvPr>
            <p:cNvPicPr>
              <a:picLocks noChangeAspect="1"/>
            </p:cNvPicPr>
            <p:nvPr/>
          </p:nvPicPr>
          <p:blipFill>
            <a:blip r:embed="rId4"/>
            <a:stretch>
              <a:fillRect/>
            </a:stretch>
          </p:blipFill>
          <p:spPr>
            <a:xfrm>
              <a:off x="3237154" y="5039529"/>
              <a:ext cx="649046" cy="1198826"/>
            </a:xfrm>
            <a:prstGeom prst="rect">
              <a:avLst/>
            </a:prstGeom>
          </p:spPr>
        </p:pic>
      </p:grpSp>
      <p:sp>
        <p:nvSpPr>
          <p:cNvPr id="9" name="TextBox 8">
            <a:extLst>
              <a:ext uri="{FF2B5EF4-FFF2-40B4-BE49-F238E27FC236}">
                <a16:creationId xmlns:a16="http://schemas.microsoft.com/office/drawing/2014/main" id="{95ECDDCD-97A9-4BFF-A39D-EBED003053FD}"/>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1301900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E29A2-E705-45E7-9BC5-EBF1DF3B452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B500877-7332-4DDD-9369-FDE4A8E36312}"/>
              </a:ext>
            </a:extLst>
          </p:cNvPr>
          <p:cNvSpPr>
            <a:spLocks noGrp="1"/>
          </p:cNvSpPr>
          <p:nvPr>
            <p:ph type="body" sz="quarter" idx="11"/>
          </p:nvPr>
        </p:nvSpPr>
        <p:spPr/>
        <p:txBody>
          <a:bodyPr/>
          <a:lstStyle/>
          <a:p>
            <a:r>
              <a:rPr lang="en-US" dirty="0"/>
              <a:t>NFM-21246AO (09/21)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124A6B-928B-44C5-8DFF-BDDB20737B2E}"/>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DEA2F85D-B612-4ADE-80F2-8575366D5119}"/>
              </a:ext>
            </a:extLst>
          </p:cNvPr>
          <p:cNvSpPr>
            <a:spLocks noGrp="1"/>
          </p:cNvSpPr>
          <p:nvPr>
            <p:ph type="body" sz="quarter" idx="12"/>
          </p:nvPr>
        </p:nvSpPr>
        <p:spPr/>
        <p:txBody>
          <a:bodyPr/>
          <a:lstStyle/>
          <a:p>
            <a:r>
              <a:rPr lang="en-US" dirty="0"/>
              <a:t>NFM-21246AO (09/21)</a:t>
            </a:r>
          </a:p>
          <a:p>
            <a:endParaRPr lang="en-US" dirty="0"/>
          </a:p>
        </p:txBody>
      </p:sp>
      <p:sp>
        <p:nvSpPr>
          <p:cNvPr id="7" name="Content Placeholder 10">
            <a:extLst>
              <a:ext uri="{FF2B5EF4-FFF2-40B4-BE49-F238E27FC236}">
                <a16:creationId xmlns:a16="http://schemas.microsoft.com/office/drawing/2014/main" id="{1283D0A2-2831-4CDB-904A-B0409EFBB64D}"/>
              </a:ext>
            </a:extLst>
          </p:cNvPr>
          <p:cNvSpPr txBox="1">
            <a:spLocks/>
          </p:cNvSpPr>
          <p:nvPr/>
        </p:nvSpPr>
        <p:spPr bwMode="auto">
          <a:xfrm>
            <a:off x="609600" y="1143000"/>
            <a:ext cx="7315200" cy="4114800"/>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When evaluating the purchase of a variable annuity, your clients should be aware that variable annuities are long-term investment vehicles designed for retirement purposes and will fluctuate in value; annuities have limitations; and investing involves market risk, including possible loss of principal.</a:t>
            </a:r>
          </a:p>
          <a:p>
            <a:pPr marL="0" indent="0">
              <a:spcBef>
                <a:spcPts val="0"/>
              </a:spcBef>
            </a:pPr>
            <a:endParaRPr lang="en-US" sz="1350" kern="0" dirty="0">
              <a:solidFill>
                <a:schemeClr val="bg2">
                  <a:lumMod val="75000"/>
                </a:schemeClr>
              </a:solidFill>
              <a:latin typeface="Arial" panose="020B0604020202020204" pitchFamily="34" charset="0"/>
              <a:cs typeface="Arial" panose="020B0604020202020204" pitchFamily="34" charset="0"/>
            </a:endParaRPr>
          </a:p>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This information assumes that the life insurance is not a modified endowment contract, or MEC. As long as the contract meets the non-MEC definitions of IRC Section 7702A, most distributions are taxed on a first-in/first-out basis. Surrender charges may apply to partial surrenders. Loans and partial surrenders from a MEC will generally be taxable, and if taken prior to age 59 ½, may be subject to a 10% tax penalty. Loans and partial surrenders will reduce the cash value and the death benefits payable to your beneficiaries, and withdrawals above the available free amount will incur surrender charges. If your contract were to lapse with a loan outstanding, the loan amount in excess of basis will be treated as a distribution and all or a portion will be subject to income tax.</a:t>
            </a:r>
          </a:p>
          <a:p>
            <a:pPr marL="0" indent="0">
              <a:spcBef>
                <a:spcPts val="0"/>
              </a:spcBef>
            </a:pPr>
            <a:endParaRPr lang="en-US" sz="1350" kern="0" dirty="0">
              <a:solidFill>
                <a:schemeClr val="bg2">
                  <a:lumMod val="75000"/>
                </a:schemeClr>
              </a:solidFill>
              <a:latin typeface="Arial" panose="020B0604020202020204" pitchFamily="34" charset="0"/>
              <a:cs typeface="Arial" panose="020B0604020202020204" pitchFamily="34" charset="0"/>
            </a:endParaRPr>
          </a:p>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The underlying investment options to a variable annuity or life insurance product are not publicly traded mutual funds and are not available directly for purchase by the general public. They are only available through variable annuity/variable life insurance policies issued by life insurance companies.</a:t>
            </a:r>
          </a:p>
          <a:p>
            <a:pPr marL="0" indent="0">
              <a:spcBef>
                <a:spcPts val="0"/>
              </a:spcBef>
            </a:pPr>
            <a:endParaRPr lang="en-US"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60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124A6B-928B-44C5-8DFF-BDDB20737B2E}"/>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DEA2F85D-B612-4ADE-80F2-8575366D5119}"/>
              </a:ext>
            </a:extLst>
          </p:cNvPr>
          <p:cNvSpPr>
            <a:spLocks noGrp="1"/>
          </p:cNvSpPr>
          <p:nvPr>
            <p:ph type="body" sz="quarter" idx="12"/>
          </p:nvPr>
        </p:nvSpPr>
        <p:spPr/>
        <p:txBody>
          <a:bodyPr/>
          <a:lstStyle/>
          <a:p>
            <a:r>
              <a:rPr lang="en-US" dirty="0"/>
              <a:t>NFM-21246AO (09/21)</a:t>
            </a:r>
          </a:p>
          <a:p>
            <a:endParaRPr lang="en-US" dirty="0"/>
          </a:p>
        </p:txBody>
      </p:sp>
      <p:sp>
        <p:nvSpPr>
          <p:cNvPr id="8" name="Content Placeholder 10">
            <a:extLst>
              <a:ext uri="{FF2B5EF4-FFF2-40B4-BE49-F238E27FC236}">
                <a16:creationId xmlns:a16="http://schemas.microsoft.com/office/drawing/2014/main" id="{925B1EAB-935B-41C8-97B1-4204991387CB}"/>
              </a:ext>
            </a:extLst>
          </p:cNvPr>
          <p:cNvSpPr txBox="1">
            <a:spLocks/>
          </p:cNvSpPr>
          <p:nvPr/>
        </p:nvSpPr>
        <p:spPr bwMode="auto">
          <a:xfrm>
            <a:off x="609600" y="1104900"/>
            <a:ext cx="7543800" cy="4648200"/>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As your clients’ personal situations change (i.e., marriage, birth of a child or job promotion), so will their life insurance needs. Care should be taken to ensure these strategies and products are suitable for long-term life insurance needs. You should weigh your clients’ objectives, time horizon and risk tolerance as well as any associated costs before investing.  Also, be aware that market volatility can lead to the possibility of the need for additional premium in the policy. Variable life insurance has fees and charges associated with it that include costs of insurance that vary with such characteristics of the insured as gender, health and age, underlying fund charges and expenses, and additional charges for riders that customize a policy to fit your clients’ individual needs.</a:t>
            </a:r>
          </a:p>
          <a:p>
            <a:pPr marL="0" indent="0">
              <a:spcBef>
                <a:spcPts val="0"/>
              </a:spcBef>
            </a:pPr>
            <a:endParaRPr lang="en-US" sz="1350" kern="0" dirty="0">
              <a:solidFill>
                <a:schemeClr val="bg2">
                  <a:lumMod val="75000"/>
                </a:schemeClr>
              </a:solidFill>
              <a:latin typeface="Arial" panose="020B0604020202020204" pitchFamily="34" charset="0"/>
              <a:cs typeface="Arial" panose="020B0604020202020204" pitchFamily="34" charset="0"/>
            </a:endParaRPr>
          </a:p>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Not all Nationwide products and services are suitable for all clients or situations. There may be products, issued by other companies, which better suit your clients’ goals. Be sure to consider your clients’ objectives, their need for cash flow and liquidity, and overall risk tolerance when using any strategy.</a:t>
            </a:r>
          </a:p>
          <a:p>
            <a:pPr marL="0" indent="0">
              <a:spcBef>
                <a:spcPts val="0"/>
              </a:spcBef>
            </a:pPr>
            <a:endParaRPr lang="en-US" sz="1350" kern="0" dirty="0">
              <a:solidFill>
                <a:schemeClr val="bg2">
                  <a:lumMod val="75000"/>
                </a:schemeClr>
              </a:solidFill>
              <a:latin typeface="Arial" panose="020B0604020202020204" pitchFamily="34" charset="0"/>
              <a:cs typeface="Arial" panose="020B0604020202020204" pitchFamily="34" charset="0"/>
            </a:endParaRPr>
          </a:p>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This information was developed to promote and support products and services offered by Nationwide. It should not be taken as tax advice. It was not written or meant to be used by any taxpayer to avoid tax penalties, and it cannot be used by any taxpayer for that purpose.</a:t>
            </a:r>
          </a:p>
          <a:p>
            <a:pPr marL="0" indent="0">
              <a:spcBef>
                <a:spcPts val="0"/>
              </a:spcBef>
              <a:buNone/>
            </a:pPr>
            <a:r>
              <a:rPr lang="en-US" sz="1350" kern="0" dirty="0">
                <a:solidFill>
                  <a:schemeClr val="bg2">
                    <a:lumMod val="75000"/>
                  </a:schemeClr>
                </a:solidFill>
                <a:latin typeface="Arial" panose="020B0604020202020204" pitchFamily="34" charset="0"/>
                <a:cs typeface="Arial" panose="020B0604020202020204" pitchFamily="34" charset="0"/>
              </a:rPr>
              <a:t>Life insurance and annuities are issued by Nationwide Life Insurance Company or Nationwide Life and Annuity Insurance Company, Columbus, Ohio, member of Nationwide.  The general distributor for variable insurance products is Nationwide Investment Services Corporation, member FINRA.</a:t>
            </a:r>
          </a:p>
          <a:p>
            <a:pPr marL="0" indent="0">
              <a:spcBef>
                <a:spcPts val="0"/>
              </a:spcBef>
            </a:pPr>
            <a:endParaRPr lang="en-US"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09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4AD43-1F06-49A9-AF9F-10CC95CB2175}"/>
              </a:ext>
            </a:extLst>
          </p:cNvPr>
          <p:cNvSpPr>
            <a:spLocks noGrp="1"/>
          </p:cNvSpPr>
          <p:nvPr>
            <p:ph type="body" sz="quarter" idx="10"/>
          </p:nvPr>
        </p:nvSpPr>
        <p:spPr>
          <a:xfrm>
            <a:off x="1905000" y="2209800"/>
            <a:ext cx="7010400" cy="3276600"/>
          </a:xfrm>
        </p:spPr>
        <p:txBody>
          <a:bodyPr/>
          <a:lstStyle/>
          <a:p>
            <a:r>
              <a:rPr lang="en-US" sz="2400" dirty="0"/>
              <a:t>In the beginning…..</a:t>
            </a:r>
          </a:p>
          <a:p>
            <a:r>
              <a:rPr lang="en-US" sz="2400" dirty="0"/>
              <a:t>Other states considering similar LTC mandate </a:t>
            </a:r>
          </a:p>
          <a:p>
            <a:r>
              <a:rPr lang="en-US" sz="2400" dirty="0"/>
              <a:t>Learning from Washington</a:t>
            </a:r>
          </a:p>
          <a:p>
            <a:r>
              <a:rPr lang="en-US" sz="2400" dirty="0"/>
              <a:t>Why Private LTC Insurance?</a:t>
            </a:r>
          </a:p>
          <a:p>
            <a:r>
              <a:rPr lang="en-US" sz="2400" dirty="0"/>
              <a:t>Nationwide – how we can help </a:t>
            </a:r>
          </a:p>
        </p:txBody>
      </p:sp>
      <p:sp>
        <p:nvSpPr>
          <p:cNvPr id="6" name="TextBox 5">
            <a:extLst>
              <a:ext uri="{FF2B5EF4-FFF2-40B4-BE49-F238E27FC236}">
                <a16:creationId xmlns:a16="http://schemas.microsoft.com/office/drawing/2014/main" id="{0306AD4A-2FBE-460A-AD5F-F639F0D9FFF4}"/>
              </a:ext>
            </a:extLst>
          </p:cNvPr>
          <p:cNvSpPr txBox="1"/>
          <p:nvPr/>
        </p:nvSpPr>
        <p:spPr>
          <a:xfrm>
            <a:off x="2247900" y="6573679"/>
            <a:ext cx="4648200" cy="246221"/>
          </a:xfrm>
          <a:prstGeom prst="rect">
            <a:avLst/>
          </a:prstGeom>
          <a:noFill/>
        </p:spPr>
        <p:txBody>
          <a:bodyPr wrap="square" rtlCol="0">
            <a:spAutoFit/>
          </a:bodyPr>
          <a:lstStyle/>
          <a:p>
            <a:pPr algn="ctr"/>
            <a:r>
              <a:rPr lang="en-US" sz="1000" dirty="0"/>
              <a:t>FOR FINANCIAL OR INSURANCE PROFESSIONAL USE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3DA5A7-D832-4EEA-AA0D-5CAA98C08CEE}"/>
              </a:ext>
            </a:extLst>
          </p:cNvPr>
          <p:cNvSpPr/>
          <p:nvPr/>
        </p:nvSpPr>
        <p:spPr>
          <a:xfrm>
            <a:off x="457200" y="2876555"/>
            <a:ext cx="8381999" cy="3043569"/>
          </a:xfrm>
          <a:prstGeom prst="rect">
            <a:avLst/>
          </a:prstGeom>
          <a:solidFill>
            <a:schemeClr val="accent3">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83217C-79CE-4A83-9706-D33585BF0F17}"/>
              </a:ext>
            </a:extLst>
          </p:cNvPr>
          <p:cNvSpPr/>
          <p:nvPr/>
        </p:nvSpPr>
        <p:spPr>
          <a:xfrm>
            <a:off x="457200" y="971555"/>
            <a:ext cx="8381999" cy="1695446"/>
          </a:xfrm>
          <a:prstGeom prst="rect">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9B833735-0A87-4BFB-ABDF-6E42558C8C15}"/>
              </a:ext>
            </a:extLst>
          </p:cNvPr>
          <p:cNvCxnSpPr/>
          <p:nvPr/>
        </p:nvCxnSpPr>
        <p:spPr>
          <a:xfrm>
            <a:off x="629133" y="685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B5D19935-F5A7-40F4-BD81-69E9C0F9E9D9}"/>
              </a:ext>
            </a:extLst>
          </p:cNvPr>
          <p:cNvSpPr txBox="1">
            <a:spLocks/>
          </p:cNvSpPr>
          <p:nvPr/>
        </p:nvSpPr>
        <p:spPr>
          <a:xfrm>
            <a:off x="857250" y="76201"/>
            <a:ext cx="74295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 In the Beginning…..</a:t>
            </a:r>
          </a:p>
        </p:txBody>
      </p:sp>
      <p:sp>
        <p:nvSpPr>
          <p:cNvPr id="4" name="Text Placeholder 2">
            <a:extLst>
              <a:ext uri="{FF2B5EF4-FFF2-40B4-BE49-F238E27FC236}">
                <a16:creationId xmlns:a16="http://schemas.microsoft.com/office/drawing/2014/main" id="{64B9D7CD-6DC9-4528-9F7B-23BB9F744EBB}"/>
              </a:ext>
            </a:extLst>
          </p:cNvPr>
          <p:cNvSpPr txBox="1">
            <a:spLocks/>
          </p:cNvSpPr>
          <p:nvPr/>
        </p:nvSpPr>
        <p:spPr>
          <a:xfrm>
            <a:off x="457200" y="1002377"/>
            <a:ext cx="8531991" cy="50247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The Class Act </a:t>
            </a:r>
            <a:r>
              <a:rPr lang="en-US" sz="1800" dirty="0"/>
              <a:t>(Community Assistance Services and Supports Act)</a:t>
            </a:r>
          </a:p>
          <a:p>
            <a:pPr lvl="1"/>
            <a:r>
              <a:rPr lang="en-US" sz="1800" dirty="0"/>
              <a:t>Federal bill – part of the Affordable Care Act</a:t>
            </a:r>
          </a:p>
          <a:p>
            <a:pPr lvl="1"/>
            <a:r>
              <a:rPr lang="en-US" sz="1800" dirty="0"/>
              <a:t>Repealed January 1, 2013</a:t>
            </a:r>
          </a:p>
          <a:p>
            <a:pPr lvl="2"/>
            <a:r>
              <a:rPr lang="en-US" sz="1600" dirty="0"/>
              <a:t>HHS could not develop a valid model to comply with requirement the program be financially sustainable for 75 years</a:t>
            </a:r>
          </a:p>
          <a:p>
            <a:pPr lvl="2"/>
            <a:endParaRPr lang="en-US" sz="800" dirty="0"/>
          </a:p>
          <a:p>
            <a:endParaRPr lang="en-US" sz="400" dirty="0"/>
          </a:p>
          <a:p>
            <a:r>
              <a:rPr lang="en-US" sz="2400" dirty="0"/>
              <a:t>WA Cares Fund </a:t>
            </a:r>
            <a:r>
              <a:rPr lang="en-US" sz="1800" dirty="0"/>
              <a:t>(Long-Term Services and Supports Trust Program)</a:t>
            </a:r>
          </a:p>
          <a:p>
            <a:pPr lvl="1"/>
            <a:r>
              <a:rPr lang="en-US" sz="1800" dirty="0"/>
              <a:t>Voters rejected it twice –  legislators passed a bill to make it happen</a:t>
            </a:r>
            <a:r>
              <a:rPr lang="en-US" sz="1800" baseline="30000" dirty="0"/>
              <a:t>1</a:t>
            </a:r>
          </a:p>
          <a:p>
            <a:pPr lvl="1"/>
            <a:r>
              <a:rPr lang="en-US" sz="1800" dirty="0"/>
              <a:t>Program and payroll deductions begin January 1, 2022</a:t>
            </a:r>
          </a:p>
          <a:p>
            <a:pPr lvl="1"/>
            <a:r>
              <a:rPr lang="en-US" sz="1800" dirty="0"/>
              <a:t>Payroll tax of .58% for W-2 employees </a:t>
            </a:r>
            <a:r>
              <a:rPr lang="en-US" sz="1600" dirty="0"/>
              <a:t>(58 cents per $100 earned)</a:t>
            </a:r>
          </a:p>
          <a:p>
            <a:pPr lvl="1"/>
            <a:r>
              <a:rPr lang="en-US" sz="1800" dirty="0"/>
              <a:t>Must be financially sustainable </a:t>
            </a:r>
          </a:p>
          <a:p>
            <a:pPr lvl="2"/>
            <a:r>
              <a:rPr lang="en-US" sz="1600" dirty="0"/>
              <a:t>Tax can go up</a:t>
            </a:r>
          </a:p>
          <a:p>
            <a:pPr lvl="2"/>
            <a:r>
              <a:rPr lang="en-US" sz="1600" dirty="0"/>
              <a:t>While benefits are supposed to be adjusted upward, they can go down</a:t>
            </a:r>
          </a:p>
          <a:p>
            <a:pPr lvl="1"/>
            <a:r>
              <a:rPr lang="en-US" sz="1800" dirty="0"/>
              <a:t>One-time offer to opt-out. Must purchase LTC policy prior to Nov. 1, 2021. </a:t>
            </a:r>
          </a:p>
          <a:p>
            <a:pPr lvl="2"/>
            <a:r>
              <a:rPr lang="en-US" sz="1600" dirty="0"/>
              <a:t>Apply for exemption at ESD between Oct. 1, 2021, and Dec. 31, 2022</a:t>
            </a:r>
          </a:p>
          <a:p>
            <a:pPr marL="0" indent="0" algn="ctr">
              <a:buNone/>
            </a:pPr>
            <a:endParaRPr lang="en-US" sz="600" dirty="0"/>
          </a:p>
          <a:p>
            <a:pPr marL="0" indent="0" algn="ctr">
              <a:buNone/>
            </a:pPr>
            <a:endParaRPr lang="en-US" sz="600" dirty="0"/>
          </a:p>
          <a:p>
            <a:pPr marL="0" indent="0" algn="ctr">
              <a:buNone/>
            </a:pPr>
            <a:r>
              <a:rPr lang="en-US" sz="800" dirty="0"/>
              <a:t>			</a:t>
            </a:r>
            <a:r>
              <a:rPr lang="en-US" sz="2400" b="1" dirty="0"/>
              <a:t>What’s next?	 	</a:t>
            </a:r>
            <a:r>
              <a:rPr lang="en-US" sz="2400" dirty="0"/>
              <a:t> 		</a:t>
            </a:r>
          </a:p>
          <a:p>
            <a:pPr marL="0" indent="0">
              <a:buNone/>
            </a:pPr>
            <a:endParaRPr lang="en-US" kern="0" dirty="0"/>
          </a:p>
        </p:txBody>
      </p:sp>
      <p:sp>
        <p:nvSpPr>
          <p:cNvPr id="7" name="TextBox 6">
            <a:extLst>
              <a:ext uri="{FF2B5EF4-FFF2-40B4-BE49-F238E27FC236}">
                <a16:creationId xmlns:a16="http://schemas.microsoft.com/office/drawing/2014/main" id="{6C00BE60-AFD7-4290-8C41-DC9037E81A91}"/>
              </a:ext>
            </a:extLst>
          </p:cNvPr>
          <p:cNvSpPr txBox="1"/>
          <p:nvPr/>
        </p:nvSpPr>
        <p:spPr>
          <a:xfrm>
            <a:off x="990600" y="6381689"/>
            <a:ext cx="2286000" cy="400110"/>
          </a:xfrm>
          <a:prstGeom prst="rect">
            <a:avLst/>
          </a:prstGeom>
          <a:noFill/>
        </p:spPr>
        <p:txBody>
          <a:bodyPr wrap="square" rtlCol="0">
            <a:spAutoFit/>
          </a:bodyPr>
          <a:lstStyle/>
          <a:p>
            <a:r>
              <a:rPr lang="en-US" sz="1000" baseline="30000" dirty="0"/>
              <a:t>1</a:t>
            </a:r>
            <a:r>
              <a:rPr lang="en-US" sz="1000" dirty="0"/>
              <a:t>Steve Moses – Centers for Long-Term Care Reform, 9-1-2021</a:t>
            </a:r>
          </a:p>
        </p:txBody>
      </p:sp>
      <p:sp>
        <p:nvSpPr>
          <p:cNvPr id="8" name="TextBox 7">
            <a:extLst>
              <a:ext uri="{FF2B5EF4-FFF2-40B4-BE49-F238E27FC236}">
                <a16:creationId xmlns:a16="http://schemas.microsoft.com/office/drawing/2014/main" id="{1977C438-2B45-4119-8180-221C6CFEDE04}"/>
              </a:ext>
            </a:extLst>
          </p:cNvPr>
          <p:cNvSpPr txBox="1"/>
          <p:nvPr/>
        </p:nvSpPr>
        <p:spPr>
          <a:xfrm>
            <a:off x="4038600" y="6535578"/>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299119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FC883A-C95B-4350-96D9-7C16C7B031AD}"/>
              </a:ext>
            </a:extLst>
          </p:cNvPr>
          <p:cNvCxnSpPr>
            <a:cxnSpLocks/>
          </p:cNvCxnSpPr>
          <p:nvPr/>
        </p:nvCxnSpPr>
        <p:spPr>
          <a:xfrm>
            <a:off x="304799" y="944931"/>
            <a:ext cx="8610601"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DA702C8E-F527-4375-AD83-8EC6DC15834B}"/>
              </a:ext>
            </a:extLst>
          </p:cNvPr>
          <p:cNvSpPr txBox="1">
            <a:spLocks/>
          </p:cNvSpPr>
          <p:nvPr/>
        </p:nvSpPr>
        <p:spPr>
          <a:xfrm>
            <a:off x="304799" y="219644"/>
            <a:ext cx="8471481" cy="811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What other states are considering a program? </a:t>
            </a:r>
          </a:p>
        </p:txBody>
      </p:sp>
      <p:sp>
        <p:nvSpPr>
          <p:cNvPr id="6" name="TextBox 5">
            <a:extLst>
              <a:ext uri="{FF2B5EF4-FFF2-40B4-BE49-F238E27FC236}">
                <a16:creationId xmlns:a16="http://schemas.microsoft.com/office/drawing/2014/main" id="{CAAA0B48-1514-49EB-AC02-11622B07B62E}"/>
              </a:ext>
            </a:extLst>
          </p:cNvPr>
          <p:cNvSpPr txBox="1"/>
          <p:nvPr/>
        </p:nvSpPr>
        <p:spPr>
          <a:xfrm>
            <a:off x="457200" y="2160926"/>
            <a:ext cx="5969459" cy="2677656"/>
          </a:xfrm>
          <a:prstGeom prst="rect">
            <a:avLst/>
          </a:prstGeom>
          <a:noFill/>
        </p:spPr>
        <p:txBody>
          <a:bodyPr wrap="square" numCol="2" rtlCol="0">
            <a:spAutoFit/>
          </a:bodyPr>
          <a:lstStyle/>
          <a:p>
            <a:pPr marL="742950" lvl="1" indent="-285750">
              <a:buFont typeface="Arial" panose="020B0604020202020204" pitchFamily="34" charset="0"/>
              <a:buChar char="•"/>
            </a:pPr>
            <a:r>
              <a:rPr lang="en-US" sz="2400" dirty="0"/>
              <a:t>California</a:t>
            </a:r>
          </a:p>
          <a:p>
            <a:pPr marL="742950" lvl="1" indent="-285750">
              <a:buFont typeface="Arial" panose="020B0604020202020204" pitchFamily="34" charset="0"/>
              <a:buChar char="•"/>
            </a:pPr>
            <a:r>
              <a:rPr lang="en-US" sz="2400" dirty="0"/>
              <a:t>Oregon</a:t>
            </a:r>
          </a:p>
          <a:p>
            <a:pPr marL="742950" lvl="1" indent="-285750">
              <a:buFont typeface="Arial" panose="020B0604020202020204" pitchFamily="34" charset="0"/>
              <a:buChar char="•"/>
            </a:pPr>
            <a:r>
              <a:rPr lang="en-US" sz="2400" dirty="0"/>
              <a:t>Hawaii</a:t>
            </a:r>
          </a:p>
          <a:p>
            <a:pPr marL="742950" lvl="1" indent="-285750">
              <a:buFont typeface="Arial" panose="020B0604020202020204" pitchFamily="34" charset="0"/>
              <a:buChar char="•"/>
            </a:pPr>
            <a:r>
              <a:rPr lang="en-US" sz="2400" dirty="0"/>
              <a:t>Michigan</a:t>
            </a:r>
          </a:p>
          <a:p>
            <a:pPr marL="742950" lvl="1" indent="-285750">
              <a:buFont typeface="Arial" panose="020B0604020202020204" pitchFamily="34" charset="0"/>
              <a:buChar char="•"/>
            </a:pPr>
            <a:r>
              <a:rPr lang="en-US" sz="2400" dirty="0"/>
              <a:t>Alaska</a:t>
            </a:r>
          </a:p>
          <a:p>
            <a:pPr marL="742950" lvl="1" indent="-285750">
              <a:buFont typeface="Arial" panose="020B0604020202020204" pitchFamily="34" charset="0"/>
              <a:buChar char="•"/>
            </a:pPr>
            <a:r>
              <a:rPr lang="en-US" sz="2400" dirty="0"/>
              <a:t>Illinois</a:t>
            </a:r>
          </a:p>
          <a:p>
            <a:pPr marL="742950" lvl="1" indent="-285750">
              <a:buFont typeface="Arial" panose="020B0604020202020204" pitchFamily="34" charset="0"/>
              <a:buChar char="•"/>
            </a:pPr>
            <a:r>
              <a:rPr lang="en-US" sz="2400" dirty="0"/>
              <a:t>Minnesota</a:t>
            </a:r>
          </a:p>
          <a:p>
            <a:pPr marL="742950" lvl="1" indent="-285750">
              <a:buFont typeface="Arial" panose="020B0604020202020204" pitchFamily="34" charset="0"/>
              <a:buChar char="•"/>
            </a:pPr>
            <a:r>
              <a:rPr lang="en-US" sz="2400" dirty="0"/>
              <a:t>Missouri</a:t>
            </a:r>
          </a:p>
          <a:p>
            <a:pPr marL="742950" lvl="1" indent="-285750">
              <a:buFont typeface="Arial" panose="020B0604020202020204" pitchFamily="34" charset="0"/>
              <a:buChar char="•"/>
            </a:pPr>
            <a:r>
              <a:rPr lang="en-US" sz="2400" dirty="0"/>
              <a:t>Colorado</a:t>
            </a:r>
          </a:p>
          <a:p>
            <a:pPr marL="742950" lvl="1" indent="-285750">
              <a:buFont typeface="Arial" panose="020B0604020202020204" pitchFamily="34" charset="0"/>
              <a:buChar char="•"/>
            </a:pPr>
            <a:r>
              <a:rPr lang="en-US" sz="2400" dirty="0"/>
              <a:t>New York</a:t>
            </a:r>
          </a:p>
          <a:p>
            <a:pPr marL="742950" lvl="1" indent="-285750">
              <a:buFont typeface="Arial" panose="020B0604020202020204" pitchFamily="34" charset="0"/>
              <a:buChar char="•"/>
            </a:pPr>
            <a:r>
              <a:rPr lang="en-US" sz="2400" dirty="0"/>
              <a:t>North Carolina</a:t>
            </a:r>
          </a:p>
          <a:p>
            <a:pPr marL="742950" lvl="1" indent="-285750">
              <a:buFont typeface="Arial" panose="020B0604020202020204" pitchFamily="34" charset="0"/>
              <a:buChar char="•"/>
            </a:pPr>
            <a:r>
              <a:rPr lang="en-US" sz="2400" dirty="0"/>
              <a:t>Utah  </a:t>
            </a:r>
          </a:p>
          <a:p>
            <a:endParaRPr lang="en-US" dirty="0"/>
          </a:p>
        </p:txBody>
      </p:sp>
      <p:sp>
        <p:nvSpPr>
          <p:cNvPr id="7" name="TextBox 6">
            <a:extLst>
              <a:ext uri="{FF2B5EF4-FFF2-40B4-BE49-F238E27FC236}">
                <a16:creationId xmlns:a16="http://schemas.microsoft.com/office/drawing/2014/main" id="{5DCC05FB-0554-410F-87F3-DB9C3DE46CFB}"/>
              </a:ext>
            </a:extLst>
          </p:cNvPr>
          <p:cNvSpPr txBox="1"/>
          <p:nvPr/>
        </p:nvSpPr>
        <p:spPr>
          <a:xfrm>
            <a:off x="594910" y="1219200"/>
            <a:ext cx="6715300" cy="800219"/>
          </a:xfrm>
          <a:prstGeom prst="rect">
            <a:avLst/>
          </a:prstGeom>
          <a:noFill/>
        </p:spPr>
        <p:txBody>
          <a:bodyPr wrap="none" rtlCol="0">
            <a:spAutoFit/>
          </a:bodyPr>
          <a:lstStyle/>
          <a:p>
            <a:r>
              <a:rPr lang="en-US" sz="2800" dirty="0"/>
              <a:t>On a state level……. states to watch are:</a:t>
            </a:r>
          </a:p>
          <a:p>
            <a:endParaRPr lang="en-US" dirty="0"/>
          </a:p>
        </p:txBody>
      </p:sp>
      <p:pic>
        <p:nvPicPr>
          <p:cNvPr id="8" name="Picture 7">
            <a:extLst>
              <a:ext uri="{FF2B5EF4-FFF2-40B4-BE49-F238E27FC236}">
                <a16:creationId xmlns:a16="http://schemas.microsoft.com/office/drawing/2014/main" id="{3EE00465-634F-434B-AC5F-79340B186D01}"/>
              </a:ext>
            </a:extLst>
          </p:cNvPr>
          <p:cNvPicPr>
            <a:picLocks noChangeAspect="1"/>
          </p:cNvPicPr>
          <p:nvPr/>
        </p:nvPicPr>
        <p:blipFill>
          <a:blip r:embed="rId3"/>
          <a:stretch>
            <a:fillRect/>
          </a:stretch>
        </p:blipFill>
        <p:spPr>
          <a:xfrm>
            <a:off x="5257799" y="4114800"/>
            <a:ext cx="3518481" cy="2292388"/>
          </a:xfrm>
          <a:prstGeom prst="rect">
            <a:avLst/>
          </a:prstGeom>
        </p:spPr>
      </p:pic>
      <p:sp>
        <p:nvSpPr>
          <p:cNvPr id="4" name="TextBox 3">
            <a:extLst>
              <a:ext uri="{FF2B5EF4-FFF2-40B4-BE49-F238E27FC236}">
                <a16:creationId xmlns:a16="http://schemas.microsoft.com/office/drawing/2014/main" id="{718BC30A-18CF-4A07-93F1-E76362A817AB}"/>
              </a:ext>
            </a:extLst>
          </p:cNvPr>
          <p:cNvSpPr txBox="1"/>
          <p:nvPr/>
        </p:nvSpPr>
        <p:spPr>
          <a:xfrm>
            <a:off x="1044957" y="5913069"/>
            <a:ext cx="3518481" cy="461665"/>
          </a:xfrm>
          <a:prstGeom prst="rect">
            <a:avLst/>
          </a:prstGeom>
          <a:noFill/>
        </p:spPr>
        <p:txBody>
          <a:bodyPr wrap="square" rtlCol="0">
            <a:spAutoFit/>
          </a:bodyPr>
          <a:lstStyle/>
          <a:p>
            <a:pPr algn="ctr"/>
            <a:r>
              <a:rPr lang="en-US" sz="1200" dirty="0"/>
              <a:t>This list is not necessarily complete. States shown are at various levels of consideration</a:t>
            </a:r>
          </a:p>
        </p:txBody>
      </p:sp>
      <p:sp>
        <p:nvSpPr>
          <p:cNvPr id="10" name="TextBox 9">
            <a:extLst>
              <a:ext uri="{FF2B5EF4-FFF2-40B4-BE49-F238E27FC236}">
                <a16:creationId xmlns:a16="http://schemas.microsoft.com/office/drawing/2014/main" id="{03EF6668-80BE-4B54-A868-F18369E7EB9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423331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584553" y="762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487758" y="109591"/>
            <a:ext cx="7947816"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 </a:t>
            </a:r>
            <a:r>
              <a:rPr lang="en-US" sz="3000" kern="0" dirty="0"/>
              <a:t>Learning from WA Cares Fund</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713876" y="857770"/>
            <a:ext cx="8330847" cy="523823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100" dirty="0"/>
              <a:t>Low-income families can’t afford a few hundred dollars in tax</a:t>
            </a:r>
          </a:p>
          <a:p>
            <a:pPr lvl="1"/>
            <a:r>
              <a:rPr lang="en-US" sz="1700" dirty="0"/>
              <a:t>And would likely qualify for LTC services under a Medicaid waiver</a:t>
            </a:r>
          </a:p>
          <a:p>
            <a:pPr marL="0" indent="0">
              <a:buNone/>
            </a:pPr>
            <a:endParaRPr lang="en-US" sz="1000" dirty="0"/>
          </a:p>
          <a:p>
            <a:r>
              <a:rPr lang="en-US" sz="2100" dirty="0"/>
              <a:t>Self-employed are not required to participate</a:t>
            </a:r>
            <a:r>
              <a:rPr lang="en-US" sz="2200" dirty="0"/>
              <a:t> </a:t>
            </a:r>
            <a:r>
              <a:rPr lang="en-US" sz="1600" dirty="0"/>
              <a:t>(but can choose to)</a:t>
            </a:r>
          </a:p>
          <a:p>
            <a:pPr lvl="1"/>
            <a:r>
              <a:rPr lang="en-US" sz="1700" dirty="0"/>
              <a:t>WA program allows self-employed to </a:t>
            </a:r>
            <a:r>
              <a:rPr lang="en-US" sz="1700" u="sng" dirty="0"/>
              <a:t>opt into </a:t>
            </a:r>
            <a:r>
              <a:rPr lang="en-US" sz="1700" dirty="0"/>
              <a:t>the program and pay the tax. Why do self-employed get to choose whether to participate or not?</a:t>
            </a:r>
          </a:p>
          <a:p>
            <a:endParaRPr lang="en-US" sz="800" dirty="0"/>
          </a:p>
          <a:p>
            <a:r>
              <a:rPr lang="en-US" sz="2100" dirty="0"/>
              <a:t>Cognitive impairment is not treated as separate qualifier</a:t>
            </a:r>
          </a:p>
          <a:p>
            <a:pPr lvl="1"/>
            <a:r>
              <a:rPr lang="en-US" sz="1700" dirty="0"/>
              <a:t>Requires 3 out of 10 WA  ADL/IADLs impaired to qualify for benefits</a:t>
            </a:r>
          </a:p>
          <a:p>
            <a:pPr lvl="1"/>
            <a:r>
              <a:rPr lang="en-US" sz="1700" dirty="0"/>
              <a:t>Some dementia patients may fail to receive benefits</a:t>
            </a:r>
          </a:p>
          <a:p>
            <a:endParaRPr lang="en-US" sz="800" dirty="0"/>
          </a:p>
          <a:p>
            <a:r>
              <a:rPr lang="en-US" sz="2100" dirty="0"/>
              <a:t>WA employees living out-of-state may pay tax, but get no benefits</a:t>
            </a:r>
          </a:p>
          <a:p>
            <a:pPr lvl="1"/>
            <a:r>
              <a:rPr lang="en-US" sz="1700" dirty="0"/>
              <a:t>Residents working out-of-state paying PFML will also pay tax</a:t>
            </a:r>
          </a:p>
          <a:p>
            <a:pPr lvl="1"/>
            <a:r>
              <a:rPr lang="en-US" sz="1700" dirty="0"/>
              <a:t>Must be resident of state to get benefits. Why should they have to pay?</a:t>
            </a:r>
          </a:p>
          <a:p>
            <a:endParaRPr lang="en-US" sz="800" dirty="0"/>
          </a:p>
          <a:p>
            <a:r>
              <a:rPr lang="en-US" sz="2100" dirty="0"/>
              <a:t>Vesting requirement leaves out retired and nearly retired people on a permanent basis </a:t>
            </a:r>
          </a:p>
          <a:p>
            <a:endParaRPr lang="en-US" sz="1000" dirty="0"/>
          </a:p>
          <a:p>
            <a:pPr marL="0" indent="0">
              <a:buNone/>
            </a:pPr>
            <a:endParaRPr lang="en-US" kern="0" dirty="0"/>
          </a:p>
        </p:txBody>
      </p:sp>
      <p:sp>
        <p:nvSpPr>
          <p:cNvPr id="7" name="TextBox 6">
            <a:extLst>
              <a:ext uri="{FF2B5EF4-FFF2-40B4-BE49-F238E27FC236}">
                <a16:creationId xmlns:a16="http://schemas.microsoft.com/office/drawing/2014/main" id="{FB28A9DC-3586-4B4C-BC88-43EF7A8E450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grpSp>
        <p:nvGrpSpPr>
          <p:cNvPr id="5" name="Group 4">
            <a:extLst>
              <a:ext uri="{FF2B5EF4-FFF2-40B4-BE49-F238E27FC236}">
                <a16:creationId xmlns:a16="http://schemas.microsoft.com/office/drawing/2014/main" id="{524947B2-FAAA-44C2-A496-719201153015}"/>
              </a:ext>
            </a:extLst>
          </p:cNvPr>
          <p:cNvGrpSpPr/>
          <p:nvPr/>
        </p:nvGrpSpPr>
        <p:grpSpPr>
          <a:xfrm>
            <a:off x="3862949" y="6076779"/>
            <a:ext cx="1418101" cy="440417"/>
            <a:chOff x="2971800" y="6038224"/>
            <a:chExt cx="1701133" cy="558854"/>
          </a:xfrm>
        </p:grpSpPr>
        <p:pic>
          <p:nvPicPr>
            <p:cNvPr id="6" name="Picture 5">
              <a:extLst>
                <a:ext uri="{FF2B5EF4-FFF2-40B4-BE49-F238E27FC236}">
                  <a16:creationId xmlns:a16="http://schemas.microsoft.com/office/drawing/2014/main" id="{F5EFA63D-DDE3-46EF-AF84-235D4707F195}"/>
                </a:ext>
              </a:extLst>
            </p:cNvPr>
            <p:cNvPicPr>
              <a:picLocks noChangeAspect="1"/>
            </p:cNvPicPr>
            <p:nvPr/>
          </p:nvPicPr>
          <p:blipFill>
            <a:blip r:embed="rId3"/>
            <a:stretch>
              <a:fillRect/>
            </a:stretch>
          </p:blipFill>
          <p:spPr>
            <a:xfrm>
              <a:off x="3581400" y="6038224"/>
              <a:ext cx="481933" cy="558850"/>
            </a:xfrm>
            <a:prstGeom prst="rect">
              <a:avLst/>
            </a:prstGeom>
          </p:spPr>
        </p:pic>
        <p:pic>
          <p:nvPicPr>
            <p:cNvPr id="8" name="Picture 7">
              <a:extLst>
                <a:ext uri="{FF2B5EF4-FFF2-40B4-BE49-F238E27FC236}">
                  <a16:creationId xmlns:a16="http://schemas.microsoft.com/office/drawing/2014/main" id="{C7E41E63-B006-4DE9-89FA-DC2D5ADCE0DC}"/>
                </a:ext>
              </a:extLst>
            </p:cNvPr>
            <p:cNvPicPr>
              <a:picLocks noChangeAspect="1"/>
            </p:cNvPicPr>
            <p:nvPr/>
          </p:nvPicPr>
          <p:blipFill>
            <a:blip r:embed="rId3"/>
            <a:stretch>
              <a:fillRect/>
            </a:stretch>
          </p:blipFill>
          <p:spPr>
            <a:xfrm>
              <a:off x="2971800" y="6038228"/>
              <a:ext cx="481933" cy="558850"/>
            </a:xfrm>
            <a:prstGeom prst="rect">
              <a:avLst/>
            </a:prstGeom>
          </p:spPr>
        </p:pic>
        <p:pic>
          <p:nvPicPr>
            <p:cNvPr id="9" name="Picture 8">
              <a:extLst>
                <a:ext uri="{FF2B5EF4-FFF2-40B4-BE49-F238E27FC236}">
                  <a16:creationId xmlns:a16="http://schemas.microsoft.com/office/drawing/2014/main" id="{EA5927D1-B9C6-460C-ABD0-0B3652598B36}"/>
                </a:ext>
              </a:extLst>
            </p:cNvPr>
            <p:cNvPicPr>
              <a:picLocks noChangeAspect="1"/>
            </p:cNvPicPr>
            <p:nvPr/>
          </p:nvPicPr>
          <p:blipFill>
            <a:blip r:embed="rId3"/>
            <a:stretch>
              <a:fillRect/>
            </a:stretch>
          </p:blipFill>
          <p:spPr>
            <a:xfrm>
              <a:off x="4191000" y="6038228"/>
              <a:ext cx="481933" cy="558850"/>
            </a:xfrm>
            <a:prstGeom prst="rect">
              <a:avLst/>
            </a:prstGeom>
          </p:spPr>
        </p:pic>
      </p:grpSp>
    </p:spTree>
    <p:extLst>
      <p:ext uri="{BB962C8B-B14F-4D97-AF65-F5344CB8AC3E}">
        <p14:creationId xmlns:p14="http://schemas.microsoft.com/office/powerpoint/2010/main" val="326317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5DBE6F-334E-43FF-85D6-406FE4DB539B}"/>
              </a:ext>
            </a:extLst>
          </p:cNvPr>
          <p:cNvCxnSpPr/>
          <p:nvPr/>
        </p:nvCxnSpPr>
        <p:spPr>
          <a:xfrm>
            <a:off x="739140" y="86714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 Placeholder 1">
            <a:extLst>
              <a:ext uri="{FF2B5EF4-FFF2-40B4-BE49-F238E27FC236}">
                <a16:creationId xmlns:a16="http://schemas.microsoft.com/office/drawing/2014/main" id="{F6780E9F-CCD7-48D5-99E0-9DA96EB26C1B}"/>
              </a:ext>
            </a:extLst>
          </p:cNvPr>
          <p:cNvSpPr txBox="1">
            <a:spLocks/>
          </p:cNvSpPr>
          <p:nvPr/>
        </p:nvSpPr>
        <p:spPr>
          <a:xfrm>
            <a:off x="487758" y="181340"/>
            <a:ext cx="7947816"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kern="0" dirty="0"/>
              <a:t> How WA affected insurance companies</a:t>
            </a:r>
          </a:p>
        </p:txBody>
      </p:sp>
      <p:sp>
        <p:nvSpPr>
          <p:cNvPr id="4" name="Text Placeholder 2">
            <a:extLst>
              <a:ext uri="{FF2B5EF4-FFF2-40B4-BE49-F238E27FC236}">
                <a16:creationId xmlns:a16="http://schemas.microsoft.com/office/drawing/2014/main" id="{04AEA05C-1F1C-4A24-A2C5-E69DDD8656BA}"/>
              </a:ext>
            </a:extLst>
          </p:cNvPr>
          <p:cNvSpPr txBox="1">
            <a:spLocks/>
          </p:cNvSpPr>
          <p:nvPr/>
        </p:nvSpPr>
        <p:spPr>
          <a:xfrm>
            <a:off x="584553" y="1130503"/>
            <a:ext cx="8102559" cy="440979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200" dirty="0"/>
              <a:t>“Buy-out” opportunity - poorly timed - created havoc for insurance companies</a:t>
            </a:r>
          </a:p>
          <a:p>
            <a:pPr lvl="1"/>
            <a:r>
              <a:rPr lang="en-US" sz="1800" dirty="0"/>
              <a:t>Will future bills limit opt-out opportunities to “good faith” purchases made </a:t>
            </a:r>
            <a:r>
              <a:rPr lang="en-US" sz="1800" u="sng" dirty="0"/>
              <a:t>before</a:t>
            </a:r>
            <a:r>
              <a:rPr lang="en-US" sz="1800" dirty="0"/>
              <a:t> a bill is signed into law?</a:t>
            </a:r>
          </a:p>
          <a:p>
            <a:pPr lvl="1"/>
            <a:r>
              <a:rPr lang="en-US" sz="1800" dirty="0"/>
              <a:t>If buy-out opportunities are allowed, will the time period be longer?</a:t>
            </a:r>
          </a:p>
          <a:p>
            <a:pPr lvl="1"/>
            <a:r>
              <a:rPr lang="en-US" sz="1800" dirty="0"/>
              <a:t>Or will opt-outs be non-existent due to higher income tax-payers more likely to opt out?</a:t>
            </a:r>
            <a:r>
              <a:rPr lang="en-US" sz="2000" dirty="0"/>
              <a:t>	 	 		</a:t>
            </a:r>
          </a:p>
          <a:p>
            <a:endParaRPr lang="en-US" sz="2200" dirty="0"/>
          </a:p>
          <a:p>
            <a:r>
              <a:rPr lang="en-US" sz="2200" dirty="0"/>
              <a:t>Recertification process should be loud and clear in any bill</a:t>
            </a:r>
          </a:p>
          <a:p>
            <a:pPr lvl="1"/>
            <a:r>
              <a:rPr lang="en-US" sz="1800" dirty="0"/>
              <a:t>Requirements in WA to permanently keep policy are unclear, unknown </a:t>
            </a:r>
          </a:p>
          <a:p>
            <a:pPr lvl="1"/>
            <a:r>
              <a:rPr lang="en-US" sz="1800" dirty="0"/>
              <a:t>Lack of clarity could lead to high </a:t>
            </a:r>
            <a:r>
              <a:rPr lang="en-US" sz="1800" u="sng" dirty="0"/>
              <a:t>intentional</a:t>
            </a:r>
            <a:r>
              <a:rPr lang="en-US" sz="1800" dirty="0"/>
              <a:t> lapse rates, resulting in </a:t>
            </a:r>
          </a:p>
          <a:p>
            <a:pPr lvl="2"/>
            <a:r>
              <a:rPr lang="en-US" sz="1600" dirty="0"/>
              <a:t>chargebacks to agents and  BGAs </a:t>
            </a:r>
          </a:p>
          <a:p>
            <a:pPr lvl="2"/>
            <a:r>
              <a:rPr lang="en-US" sz="1600" dirty="0"/>
              <a:t>financial impact to insurance companies</a:t>
            </a:r>
          </a:p>
          <a:p>
            <a:endParaRPr lang="en-US" kern="0" dirty="0"/>
          </a:p>
        </p:txBody>
      </p:sp>
      <p:pic>
        <p:nvPicPr>
          <p:cNvPr id="6" name="Picture 5">
            <a:extLst>
              <a:ext uri="{FF2B5EF4-FFF2-40B4-BE49-F238E27FC236}">
                <a16:creationId xmlns:a16="http://schemas.microsoft.com/office/drawing/2014/main" id="{F5EFA63D-DDE3-46EF-AF84-235D4707F195}"/>
              </a:ext>
            </a:extLst>
          </p:cNvPr>
          <p:cNvPicPr>
            <a:picLocks noChangeAspect="1"/>
          </p:cNvPicPr>
          <p:nvPr/>
        </p:nvPicPr>
        <p:blipFill>
          <a:blip r:embed="rId3"/>
          <a:stretch>
            <a:fillRect/>
          </a:stretch>
        </p:blipFill>
        <p:spPr>
          <a:xfrm>
            <a:off x="4318665" y="5727497"/>
            <a:ext cx="634333" cy="735573"/>
          </a:xfrm>
          <a:prstGeom prst="rect">
            <a:avLst/>
          </a:prstGeom>
        </p:spPr>
      </p:pic>
      <p:sp>
        <p:nvSpPr>
          <p:cNvPr id="7" name="TextBox 6">
            <a:extLst>
              <a:ext uri="{FF2B5EF4-FFF2-40B4-BE49-F238E27FC236}">
                <a16:creationId xmlns:a16="http://schemas.microsoft.com/office/drawing/2014/main" id="{FB28A9DC-3586-4B4C-BC88-43EF7A8E450C}"/>
              </a:ext>
            </a:extLst>
          </p:cNvPr>
          <p:cNvSpPr txBox="1"/>
          <p:nvPr/>
        </p:nvSpPr>
        <p:spPr>
          <a:xfrm>
            <a:off x="2137566" y="6585216"/>
            <a:ext cx="4648200" cy="246221"/>
          </a:xfrm>
          <a:prstGeom prst="rect">
            <a:avLst/>
          </a:prstGeom>
          <a:noFill/>
        </p:spPr>
        <p:txBody>
          <a:bodyPr wrap="square" rtlCol="0">
            <a:spAutoFit/>
          </a:bodyPr>
          <a:lstStyle/>
          <a:p>
            <a:pPr algn="ctr"/>
            <a:r>
              <a:rPr lang="en-US" sz="1000" dirty="0"/>
              <a:t>FOR FINANCIAL OR INSURANCE PROFESSIONAL USE ONLY</a:t>
            </a:r>
          </a:p>
        </p:txBody>
      </p:sp>
    </p:spTree>
    <p:extLst>
      <p:ext uri="{BB962C8B-B14F-4D97-AF65-F5344CB8AC3E}">
        <p14:creationId xmlns:p14="http://schemas.microsoft.com/office/powerpoint/2010/main" val="257252216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6417C00C05EB4FBBD995CC24D142D8" ma:contentTypeVersion="60" ma:contentTypeDescription="Create a new document." ma:contentTypeScope="" ma:versionID="4d9b0b84955ccbe4c8fb39d5d279f403">
  <xsd:schema xmlns:xsd="http://www.w3.org/2001/XMLSchema" xmlns:xs="http://www.w3.org/2001/XMLSchema" xmlns:p="http://schemas.microsoft.com/office/2006/metadata/properties" xmlns:ns2="2a251eed-3f71-4796-b299-0f51e21cf060" xmlns:ns3="fe2c1a87-877b-49e2-8769-cd0f67619c00" targetNamespace="http://schemas.microsoft.com/office/2006/metadata/properties" ma:root="true" ma:fieldsID="0b7466cd82c46d860fe1e4f1522e5e2d" ns2:_="" ns3:_="">
    <xsd:import namespace="2a251eed-3f71-4796-b299-0f51e21cf060"/>
    <xsd:import namespace="fe2c1a87-877b-49e2-8769-cd0f67619c00"/>
    <xsd:element name="properties">
      <xsd:complexType>
        <xsd:sequence>
          <xsd:element name="documentManagement">
            <xsd:complexType>
              <xsd:all>
                <xsd:element ref="ns2:_dlc_DocId" minOccurs="0"/>
                <xsd:element ref="ns2:_dlc_DocIdUrl" minOccurs="0"/>
                <xsd:element ref="ns2:_dlc_DocIdPersistId" minOccurs="0"/>
                <xsd:element ref="ns3:test"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51eed-3f71-4796-b299-0f51e21cf060"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2c1a87-877b-49e2-8769-cd0f67619c00" elementFormDefault="qualified">
    <xsd:import namespace="http://schemas.microsoft.com/office/2006/documentManagement/types"/>
    <xsd:import namespace="http://schemas.microsoft.com/office/infopath/2007/PartnerControls"/>
    <xsd:element name="test" ma:index="7" nillable="true" ma:displayName="test" ma:internalName="test"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test xmlns="fe2c1a87-877b-49e2-8769-cd0f67619c00"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36B02B-4138-426B-8D66-987BBE924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51eed-3f71-4796-b299-0f51e21cf060"/>
    <ds:schemaRef ds:uri="fe2c1a87-877b-49e2-8769-cd0f67619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2B70AB-17B0-4146-BDDD-8F43335183DF}">
  <ds:schemaRefs>
    <ds:schemaRef ds:uri="http://schemas.microsoft.com/sharepoint/events"/>
  </ds:schemaRefs>
</ds:datastoreItem>
</file>

<file path=customXml/itemProps3.xml><?xml version="1.0" encoding="utf-8"?>
<ds:datastoreItem xmlns:ds="http://schemas.openxmlformats.org/officeDocument/2006/customXml" ds:itemID="{E626712B-DB7D-471F-8E26-51AB02BD2606}">
  <ds:schemaRefs>
    <ds:schemaRef ds:uri="919ba9b7-33ce-4f35-9da8-90aec4a4a8fd"/>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5360bb6-9540-4669-93c9-f83b5cf64b17"/>
    <ds:schemaRef ds:uri="http://www.w3.org/XML/1998/namespace"/>
    <ds:schemaRef ds:uri="fe2c1a87-877b-49e2-8769-cd0f67619c00"/>
  </ds:schemaRefs>
</ds:datastoreItem>
</file>

<file path=customXml/itemProps4.xml><?xml version="1.0" encoding="utf-8"?>
<ds:datastoreItem xmlns:ds="http://schemas.openxmlformats.org/officeDocument/2006/customXml" ds:itemID="{E267ED03-9028-4E4B-B7A5-E8727585D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61688</TotalTime>
  <Words>6816</Words>
  <Application>Microsoft Office PowerPoint</Application>
  <PresentationFormat>Letter Paper (8.5x11 in)</PresentationFormat>
  <Paragraphs>461</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Default Design</vt:lpstr>
      <vt:lpstr>What’s next after Washington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Nationwide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Nationwide</dc:creator>
  <cp:lastModifiedBy>Hatch, Ben</cp:lastModifiedBy>
  <cp:revision>322</cp:revision>
  <cp:lastPrinted>2014-12-16T15:14:17Z</cp:lastPrinted>
  <dcterms:created xsi:type="dcterms:W3CDTF">2011-03-24T20:25:45Z</dcterms:created>
  <dcterms:modified xsi:type="dcterms:W3CDTF">2022-02-16T18:21:16Z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0x010100C36417C00C05EB4FBBD995CC24D142D8</vt:lpwstr>
  </property>
</Properties>
</file>